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695" r:id="rId5"/>
    <p:sldId id="886" r:id="rId6"/>
    <p:sldId id="909" r:id="rId7"/>
    <p:sldId id="908" r:id="rId8"/>
    <p:sldId id="907" r:id="rId9"/>
    <p:sldId id="887" r:id="rId10"/>
    <p:sldId id="899" r:id="rId11"/>
    <p:sldId id="905" r:id="rId12"/>
    <p:sldId id="906" r:id="rId13"/>
    <p:sldId id="888" r:id="rId14"/>
    <p:sldId id="896" r:id="rId15"/>
    <p:sldId id="911" r:id="rId16"/>
    <p:sldId id="912" r:id="rId17"/>
    <p:sldId id="898" r:id="rId18"/>
    <p:sldId id="897" r:id="rId19"/>
    <p:sldId id="910" r:id="rId20"/>
    <p:sldId id="900" r:id="rId21"/>
    <p:sldId id="903" r:id="rId22"/>
    <p:sldId id="913" r:id="rId23"/>
    <p:sldId id="904" r:id="rId24"/>
    <p:sldId id="901" r:id="rId25"/>
    <p:sldId id="914" r:id="rId26"/>
    <p:sldId id="902" r:id="rId27"/>
    <p:sldId id="890" r:id="rId28"/>
    <p:sldId id="895" r:id="rId29"/>
    <p:sldId id="915" r:id="rId30"/>
    <p:sldId id="916" r:id="rId31"/>
    <p:sldId id="917" r:id="rId32"/>
    <p:sldId id="918" r:id="rId33"/>
    <p:sldId id="919" r:id="rId34"/>
    <p:sldId id="920" r:id="rId35"/>
    <p:sldId id="921" r:id="rId36"/>
    <p:sldId id="922" r:id="rId37"/>
    <p:sldId id="923" r:id="rId38"/>
    <p:sldId id="924" r:id="rId39"/>
    <p:sldId id="891" r:id="rId4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110EB3-AA3B-7056-3DAC-C0FE392751F5}" name="Camargo Quinn, Lee M." initials="CQLM" userId="S::lcamargoquinn@ou.edu::c0fb73b4-28c2-436b-b848-8e2bec47e1bd" providerId="AD"/>
  <p188:author id="{3D66BCE1-0BB3-F3BD-6499-294FA6B6DE8B}" name="Archer, Mariah" initials="AM" userId="S::mmarcherwilliams@ecgmc.com::9e0385a6-db41-4c77-b49e-bf34bbd0e89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ultz Jennifer - Oklahoma City" initials="SJ-OC" lastIdx="12" clrIdx="0">
    <p:extLst>
      <p:ext uri="{19B8F6BF-5375-455C-9EA6-DF929625EA0E}">
        <p15:presenceInfo xmlns:p15="http://schemas.microsoft.com/office/powerpoint/2012/main" userId="S-1-5-21-3631833995-499989989-2000863303-15259522" providerId="AD"/>
      </p:ext>
    </p:extLst>
  </p:cmAuthor>
  <p:cmAuthor id="2" name="Brown Vallery - OUMC (INTERNET)" initials="BV-O(" lastIdx="41" clrIdx="1">
    <p:extLst>
      <p:ext uri="{19B8F6BF-5375-455C-9EA6-DF929625EA0E}">
        <p15:presenceInfo xmlns:p15="http://schemas.microsoft.com/office/powerpoint/2012/main" userId="S-1-5-21-3631833995-499989989-2000863303-5235815" providerId="AD"/>
      </p:ext>
    </p:extLst>
  </p:cmAuthor>
  <p:cmAuthor id="3" name="Uraneck, Rachel (OUH)" initials="UR(" lastIdx="1" clrIdx="2">
    <p:extLst>
      <p:ext uri="{19B8F6BF-5375-455C-9EA6-DF929625EA0E}">
        <p15:presenceInfo xmlns:p15="http://schemas.microsoft.com/office/powerpoint/2012/main" userId="Uraneck, Rachel (OUH)" providerId="None"/>
      </p:ext>
    </p:extLst>
  </p:cmAuthor>
  <p:cmAuthor id="4" name="High, Maleyia (OUH)" initials="HM(" lastIdx="15" clrIdx="3">
    <p:extLst>
      <p:ext uri="{19B8F6BF-5375-455C-9EA6-DF929625EA0E}">
        <p15:presenceInfo xmlns:p15="http://schemas.microsoft.com/office/powerpoint/2012/main" userId="High, Maleyia (OUH)" providerId="None"/>
      </p:ext>
    </p:extLst>
  </p:cmAuthor>
  <p:cmAuthor id="5" name="Wells, Rachel (OUH)" initials="WR(" lastIdx="6" clrIdx="4">
    <p:extLst>
      <p:ext uri="{19B8F6BF-5375-455C-9EA6-DF929625EA0E}">
        <p15:presenceInfo xmlns:p15="http://schemas.microsoft.com/office/powerpoint/2012/main" userId="S-1-5-21-2648434310-1193775431-3364010935-190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2E4"/>
    <a:srgbClr val="9B1125"/>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134" autoAdjust="0"/>
  </p:normalViewPr>
  <p:slideViewPr>
    <p:cSldViewPr snapToGrid="0">
      <p:cViewPr varScale="1">
        <p:scale>
          <a:sx n="88" d="100"/>
          <a:sy n="88" d="100"/>
        </p:scale>
        <p:origin x="14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FEC0DEC1-00B6-4EE4-A840-CE488C68E721}" type="datetimeFigureOut">
              <a:rPr lang="en-US" smtClean="0"/>
              <a:t>10/26/2025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A2222DA1-3235-4BC8-B91B-146CCE8E62CA}" type="slidenum">
              <a:rPr lang="en-US" smtClean="0"/>
              <a:t>‹#›</a:t>
            </a:fld>
            <a:endParaRPr lang="en-US"/>
          </a:p>
        </p:txBody>
      </p:sp>
    </p:spTree>
    <p:extLst>
      <p:ext uri="{BB962C8B-B14F-4D97-AF65-F5344CB8AC3E}">
        <p14:creationId xmlns:p14="http://schemas.microsoft.com/office/powerpoint/2010/main" val="3124209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22DA1-3235-4BC8-B91B-146CCE8E6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37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9C5C0-10E6-5C69-B80A-FA7183736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369CA-7912-7D7E-DD57-B159E617FB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2BDA7C-6DE4-48A3-6F48-B3360E9DA552}"/>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385DB997-8E82-046D-C74B-67CAEACB307B}"/>
              </a:ext>
            </a:extLst>
          </p:cNvPr>
          <p:cNvSpPr>
            <a:spLocks noGrp="1"/>
          </p:cNvSpPr>
          <p:nvPr>
            <p:ph type="sldNum" sz="quarter" idx="5"/>
          </p:nvPr>
        </p:nvSpPr>
        <p:spPr/>
        <p:txBody>
          <a:bodyPr/>
          <a:lstStyle/>
          <a:p>
            <a:fld id="{A2222DA1-3235-4BC8-B91B-146CCE8E62CA}" type="slidenum">
              <a:rPr lang="en-US" smtClean="0"/>
              <a:t>11</a:t>
            </a:fld>
            <a:endParaRPr lang="en-US" dirty="0"/>
          </a:p>
        </p:txBody>
      </p:sp>
    </p:spTree>
    <p:extLst>
      <p:ext uri="{BB962C8B-B14F-4D97-AF65-F5344CB8AC3E}">
        <p14:creationId xmlns:p14="http://schemas.microsoft.com/office/powerpoint/2010/main" val="374116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D21C-0888-493E-89EF-6B94763E9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9A005C-40B8-A9CA-4616-369ACDE65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E6600-179D-7C2B-ABE1-86E0774B1D91}"/>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D9A92862-9DEB-4B1E-DDE0-90BAC0498F03}"/>
              </a:ext>
            </a:extLst>
          </p:cNvPr>
          <p:cNvSpPr>
            <a:spLocks noGrp="1"/>
          </p:cNvSpPr>
          <p:nvPr>
            <p:ph type="sldNum" sz="quarter" idx="5"/>
          </p:nvPr>
        </p:nvSpPr>
        <p:spPr/>
        <p:txBody>
          <a:bodyPr/>
          <a:lstStyle/>
          <a:p>
            <a:fld id="{A2222DA1-3235-4BC8-B91B-146CCE8E62CA}" type="slidenum">
              <a:rPr lang="en-US" smtClean="0"/>
              <a:t>12</a:t>
            </a:fld>
            <a:endParaRPr lang="en-US" dirty="0"/>
          </a:p>
        </p:txBody>
      </p:sp>
    </p:spTree>
    <p:extLst>
      <p:ext uri="{BB962C8B-B14F-4D97-AF65-F5344CB8AC3E}">
        <p14:creationId xmlns:p14="http://schemas.microsoft.com/office/powerpoint/2010/main" val="4017724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99CF3-FAFD-EC09-B330-802BC01A0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A591F-8CE4-5DB3-1C49-60055B275E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61957-4E42-3856-11E2-DE6A895096B9}"/>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9B03D586-76F6-BF8C-9AD9-DD6409BA02D4}"/>
              </a:ext>
            </a:extLst>
          </p:cNvPr>
          <p:cNvSpPr>
            <a:spLocks noGrp="1"/>
          </p:cNvSpPr>
          <p:nvPr>
            <p:ph type="sldNum" sz="quarter" idx="5"/>
          </p:nvPr>
        </p:nvSpPr>
        <p:spPr/>
        <p:txBody>
          <a:bodyPr/>
          <a:lstStyle/>
          <a:p>
            <a:fld id="{A2222DA1-3235-4BC8-B91B-146CCE8E62CA}" type="slidenum">
              <a:rPr lang="en-US" smtClean="0"/>
              <a:t>13</a:t>
            </a:fld>
            <a:endParaRPr lang="en-US" dirty="0"/>
          </a:p>
        </p:txBody>
      </p:sp>
    </p:spTree>
    <p:extLst>
      <p:ext uri="{BB962C8B-B14F-4D97-AF65-F5344CB8AC3E}">
        <p14:creationId xmlns:p14="http://schemas.microsoft.com/office/powerpoint/2010/main" val="1757708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A2A10-9AF2-4540-A80B-C187DF00F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21158-7409-7B39-8870-4E100C852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5B540-C086-B16E-D76A-4E8F5E1496C5}"/>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AF17D0CD-21D4-12FB-CBC9-54336A555B09}"/>
              </a:ext>
            </a:extLst>
          </p:cNvPr>
          <p:cNvSpPr>
            <a:spLocks noGrp="1"/>
          </p:cNvSpPr>
          <p:nvPr>
            <p:ph type="sldNum" sz="quarter" idx="5"/>
          </p:nvPr>
        </p:nvSpPr>
        <p:spPr/>
        <p:txBody>
          <a:bodyPr/>
          <a:lstStyle/>
          <a:p>
            <a:fld id="{A2222DA1-3235-4BC8-B91B-146CCE8E62CA}" type="slidenum">
              <a:rPr lang="en-US" smtClean="0"/>
              <a:t>14</a:t>
            </a:fld>
            <a:endParaRPr lang="en-US" dirty="0"/>
          </a:p>
        </p:txBody>
      </p:sp>
    </p:spTree>
    <p:extLst>
      <p:ext uri="{BB962C8B-B14F-4D97-AF65-F5344CB8AC3E}">
        <p14:creationId xmlns:p14="http://schemas.microsoft.com/office/powerpoint/2010/main" val="47807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70C4C-404B-59CC-81A6-B642C36E1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87712-3511-78E8-AA51-514C377EB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B54B3-3004-7514-167C-FAF0B5793B67}"/>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8BFD6AF1-4602-A15B-5F53-D6EF1D80A633}"/>
              </a:ext>
            </a:extLst>
          </p:cNvPr>
          <p:cNvSpPr>
            <a:spLocks noGrp="1"/>
          </p:cNvSpPr>
          <p:nvPr>
            <p:ph type="sldNum" sz="quarter" idx="5"/>
          </p:nvPr>
        </p:nvSpPr>
        <p:spPr/>
        <p:txBody>
          <a:bodyPr/>
          <a:lstStyle/>
          <a:p>
            <a:fld id="{A2222DA1-3235-4BC8-B91B-146CCE8E62CA}" type="slidenum">
              <a:rPr lang="en-US" smtClean="0"/>
              <a:t>15</a:t>
            </a:fld>
            <a:endParaRPr lang="en-US" dirty="0"/>
          </a:p>
        </p:txBody>
      </p:sp>
    </p:spTree>
    <p:extLst>
      <p:ext uri="{BB962C8B-B14F-4D97-AF65-F5344CB8AC3E}">
        <p14:creationId xmlns:p14="http://schemas.microsoft.com/office/powerpoint/2010/main" val="1025143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34AE5-BC62-49A7-E8FA-F2A07BAE1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A45FD-5650-ADD4-C3A1-25AE59F21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517A7-9B0B-CA9C-0A24-2FCE9751FD3F}"/>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D7B407A9-B269-4662-BDD7-ACE0CB195C33}"/>
              </a:ext>
            </a:extLst>
          </p:cNvPr>
          <p:cNvSpPr>
            <a:spLocks noGrp="1"/>
          </p:cNvSpPr>
          <p:nvPr>
            <p:ph type="sldNum" sz="quarter" idx="5"/>
          </p:nvPr>
        </p:nvSpPr>
        <p:spPr/>
        <p:txBody>
          <a:bodyPr/>
          <a:lstStyle/>
          <a:p>
            <a:fld id="{A2222DA1-3235-4BC8-B91B-146CCE8E62CA}" type="slidenum">
              <a:rPr lang="en-US" smtClean="0"/>
              <a:t>16</a:t>
            </a:fld>
            <a:endParaRPr lang="en-US" dirty="0"/>
          </a:p>
        </p:txBody>
      </p:sp>
    </p:spTree>
    <p:extLst>
      <p:ext uri="{BB962C8B-B14F-4D97-AF65-F5344CB8AC3E}">
        <p14:creationId xmlns:p14="http://schemas.microsoft.com/office/powerpoint/2010/main" val="1479975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2662A-66B6-EBC0-3CE4-99E7B900E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D3AF1-F3D5-41BB-566C-C5D8599C0D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026B37-5322-7F61-0E6F-680043953BA1}"/>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34DF567F-4A56-7059-283F-2EEBD63977DF}"/>
              </a:ext>
            </a:extLst>
          </p:cNvPr>
          <p:cNvSpPr>
            <a:spLocks noGrp="1"/>
          </p:cNvSpPr>
          <p:nvPr>
            <p:ph type="sldNum" sz="quarter" idx="5"/>
          </p:nvPr>
        </p:nvSpPr>
        <p:spPr/>
        <p:txBody>
          <a:bodyPr/>
          <a:lstStyle/>
          <a:p>
            <a:fld id="{A2222DA1-3235-4BC8-B91B-146CCE8E62CA}" type="slidenum">
              <a:rPr lang="en-US" smtClean="0"/>
              <a:t>17</a:t>
            </a:fld>
            <a:endParaRPr lang="en-US" dirty="0"/>
          </a:p>
        </p:txBody>
      </p:sp>
    </p:spTree>
    <p:extLst>
      <p:ext uri="{BB962C8B-B14F-4D97-AF65-F5344CB8AC3E}">
        <p14:creationId xmlns:p14="http://schemas.microsoft.com/office/powerpoint/2010/main" val="1284362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8BCAA-57BE-8299-0EB3-419A15CC1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842FCE-2ED1-2F6C-3A50-6B039DE72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E5EF2-45D8-C049-FE5E-4862479A4A9B}"/>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56F5E850-604F-7473-1040-6DF7743D8210}"/>
              </a:ext>
            </a:extLst>
          </p:cNvPr>
          <p:cNvSpPr>
            <a:spLocks noGrp="1"/>
          </p:cNvSpPr>
          <p:nvPr>
            <p:ph type="sldNum" sz="quarter" idx="5"/>
          </p:nvPr>
        </p:nvSpPr>
        <p:spPr/>
        <p:txBody>
          <a:bodyPr/>
          <a:lstStyle/>
          <a:p>
            <a:fld id="{A2222DA1-3235-4BC8-B91B-146CCE8E62CA}" type="slidenum">
              <a:rPr lang="en-US" smtClean="0"/>
              <a:t>18</a:t>
            </a:fld>
            <a:endParaRPr lang="en-US" dirty="0"/>
          </a:p>
        </p:txBody>
      </p:sp>
    </p:spTree>
    <p:extLst>
      <p:ext uri="{BB962C8B-B14F-4D97-AF65-F5344CB8AC3E}">
        <p14:creationId xmlns:p14="http://schemas.microsoft.com/office/powerpoint/2010/main" val="3766167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9DD4C-611B-14B9-8B52-9DF3217D1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2E125C-7FB3-99E9-108E-3C68DF198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75A8B5-194D-66D3-81A6-7ECE76D8F5CD}"/>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E982CF9A-E3FF-9C7E-9D2C-6EFECA8BCD68}"/>
              </a:ext>
            </a:extLst>
          </p:cNvPr>
          <p:cNvSpPr>
            <a:spLocks noGrp="1"/>
          </p:cNvSpPr>
          <p:nvPr>
            <p:ph type="sldNum" sz="quarter" idx="5"/>
          </p:nvPr>
        </p:nvSpPr>
        <p:spPr/>
        <p:txBody>
          <a:bodyPr/>
          <a:lstStyle/>
          <a:p>
            <a:fld id="{A2222DA1-3235-4BC8-B91B-146CCE8E62CA}" type="slidenum">
              <a:rPr lang="en-US" smtClean="0"/>
              <a:t>19</a:t>
            </a:fld>
            <a:endParaRPr lang="en-US" dirty="0"/>
          </a:p>
        </p:txBody>
      </p:sp>
    </p:spTree>
    <p:extLst>
      <p:ext uri="{BB962C8B-B14F-4D97-AF65-F5344CB8AC3E}">
        <p14:creationId xmlns:p14="http://schemas.microsoft.com/office/powerpoint/2010/main" val="2269263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0FA64-ED3E-3DC6-33A3-E754297C3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A456A-01FA-6DD8-C967-72DDCE1F6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DCFFD-3343-B4FA-2A33-26DD9FC56DCB}"/>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D5A7CE4F-0F7C-3C2E-919C-EE382C696872}"/>
              </a:ext>
            </a:extLst>
          </p:cNvPr>
          <p:cNvSpPr>
            <a:spLocks noGrp="1"/>
          </p:cNvSpPr>
          <p:nvPr>
            <p:ph type="sldNum" sz="quarter" idx="5"/>
          </p:nvPr>
        </p:nvSpPr>
        <p:spPr/>
        <p:txBody>
          <a:bodyPr/>
          <a:lstStyle/>
          <a:p>
            <a:fld id="{A2222DA1-3235-4BC8-B91B-146CCE8E62CA}" type="slidenum">
              <a:rPr lang="en-US" smtClean="0"/>
              <a:t>20</a:t>
            </a:fld>
            <a:endParaRPr lang="en-US" dirty="0"/>
          </a:p>
        </p:txBody>
      </p:sp>
    </p:spTree>
    <p:extLst>
      <p:ext uri="{BB962C8B-B14F-4D97-AF65-F5344CB8AC3E}">
        <p14:creationId xmlns:p14="http://schemas.microsoft.com/office/powerpoint/2010/main" val="423230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F71FD-28C4-7054-BAA8-6987E41AB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32AC2-826C-81F5-B7DD-CE5615E16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141D2-3F20-C17A-B73F-85F3B0E6FDF1}"/>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B1F8E9BC-137F-91FD-C1C3-7671BB1A8375}"/>
              </a:ext>
            </a:extLst>
          </p:cNvPr>
          <p:cNvSpPr>
            <a:spLocks noGrp="1"/>
          </p:cNvSpPr>
          <p:nvPr>
            <p:ph type="sldNum" sz="quarter" idx="5"/>
          </p:nvPr>
        </p:nvSpPr>
        <p:spPr/>
        <p:txBody>
          <a:bodyPr/>
          <a:lstStyle/>
          <a:p>
            <a:fld id="{A2222DA1-3235-4BC8-B91B-146CCE8E62CA}" type="slidenum">
              <a:rPr lang="en-US" smtClean="0"/>
              <a:t>3</a:t>
            </a:fld>
            <a:endParaRPr lang="en-US" dirty="0"/>
          </a:p>
        </p:txBody>
      </p:sp>
    </p:spTree>
    <p:extLst>
      <p:ext uri="{BB962C8B-B14F-4D97-AF65-F5344CB8AC3E}">
        <p14:creationId xmlns:p14="http://schemas.microsoft.com/office/powerpoint/2010/main" val="906543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6841A-F479-675B-93E5-4535609A0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E6DD8-1B22-2B3E-28B5-5055BF36C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9CCB46-2450-94B8-9DAA-334AB95F1A07}"/>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4B62905A-78B5-6224-850D-40B2F9635513}"/>
              </a:ext>
            </a:extLst>
          </p:cNvPr>
          <p:cNvSpPr>
            <a:spLocks noGrp="1"/>
          </p:cNvSpPr>
          <p:nvPr>
            <p:ph type="sldNum" sz="quarter" idx="5"/>
          </p:nvPr>
        </p:nvSpPr>
        <p:spPr/>
        <p:txBody>
          <a:bodyPr/>
          <a:lstStyle/>
          <a:p>
            <a:fld id="{A2222DA1-3235-4BC8-B91B-146CCE8E62CA}" type="slidenum">
              <a:rPr lang="en-US" smtClean="0"/>
              <a:t>21</a:t>
            </a:fld>
            <a:endParaRPr lang="en-US" dirty="0"/>
          </a:p>
        </p:txBody>
      </p:sp>
    </p:spTree>
    <p:extLst>
      <p:ext uri="{BB962C8B-B14F-4D97-AF65-F5344CB8AC3E}">
        <p14:creationId xmlns:p14="http://schemas.microsoft.com/office/powerpoint/2010/main" val="3982220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6045B-6425-5B57-9131-16AE6F07A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F13EC8-840E-21F4-B2EB-04F546CD4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3EF53D-6CD7-8E4F-71A3-1579175F26B7}"/>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ADE2C1EC-053B-F50F-05A0-DA4514C89249}"/>
              </a:ext>
            </a:extLst>
          </p:cNvPr>
          <p:cNvSpPr>
            <a:spLocks noGrp="1"/>
          </p:cNvSpPr>
          <p:nvPr>
            <p:ph type="sldNum" sz="quarter" idx="5"/>
          </p:nvPr>
        </p:nvSpPr>
        <p:spPr/>
        <p:txBody>
          <a:bodyPr/>
          <a:lstStyle/>
          <a:p>
            <a:fld id="{A2222DA1-3235-4BC8-B91B-146CCE8E62CA}" type="slidenum">
              <a:rPr lang="en-US" smtClean="0"/>
              <a:t>22</a:t>
            </a:fld>
            <a:endParaRPr lang="en-US" dirty="0"/>
          </a:p>
        </p:txBody>
      </p:sp>
    </p:spTree>
    <p:extLst>
      <p:ext uri="{BB962C8B-B14F-4D97-AF65-F5344CB8AC3E}">
        <p14:creationId xmlns:p14="http://schemas.microsoft.com/office/powerpoint/2010/main" val="3101073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A8EF8-3008-689D-88FB-4A61E823B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C57D8-1D3E-224B-7015-FBB76B7B2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672A4-C80E-4A9F-82A3-BA345BC65E51}"/>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6BF705AA-6937-B55D-CF0F-58F40E242494}"/>
              </a:ext>
            </a:extLst>
          </p:cNvPr>
          <p:cNvSpPr>
            <a:spLocks noGrp="1"/>
          </p:cNvSpPr>
          <p:nvPr>
            <p:ph type="sldNum" sz="quarter" idx="5"/>
          </p:nvPr>
        </p:nvSpPr>
        <p:spPr/>
        <p:txBody>
          <a:bodyPr/>
          <a:lstStyle/>
          <a:p>
            <a:fld id="{A2222DA1-3235-4BC8-B91B-146CCE8E62CA}" type="slidenum">
              <a:rPr lang="en-US" smtClean="0"/>
              <a:t>23</a:t>
            </a:fld>
            <a:endParaRPr lang="en-US" dirty="0"/>
          </a:p>
        </p:txBody>
      </p:sp>
    </p:spTree>
    <p:extLst>
      <p:ext uri="{BB962C8B-B14F-4D97-AF65-F5344CB8AC3E}">
        <p14:creationId xmlns:p14="http://schemas.microsoft.com/office/powerpoint/2010/main" val="2810530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A61DC-5B56-D19B-DF04-2EB776E06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41687-101A-97DE-68AC-3BC4CDF91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F16E7-D13C-A0A7-44F2-49EEA49233D7}"/>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AC45CAF1-D5F0-476F-1443-3D1B5EF1E46B}"/>
              </a:ext>
            </a:extLst>
          </p:cNvPr>
          <p:cNvSpPr>
            <a:spLocks noGrp="1"/>
          </p:cNvSpPr>
          <p:nvPr>
            <p:ph type="sldNum" sz="quarter" idx="5"/>
          </p:nvPr>
        </p:nvSpPr>
        <p:spPr/>
        <p:txBody>
          <a:bodyPr/>
          <a:lstStyle/>
          <a:p>
            <a:fld id="{A2222DA1-3235-4BC8-B91B-146CCE8E62CA}" type="slidenum">
              <a:rPr lang="en-US" smtClean="0"/>
              <a:t>24</a:t>
            </a:fld>
            <a:endParaRPr lang="en-US" dirty="0"/>
          </a:p>
        </p:txBody>
      </p:sp>
    </p:spTree>
    <p:extLst>
      <p:ext uri="{BB962C8B-B14F-4D97-AF65-F5344CB8AC3E}">
        <p14:creationId xmlns:p14="http://schemas.microsoft.com/office/powerpoint/2010/main" val="1173492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57C85-F4BB-2043-AA8D-E142D02A89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320A1-13ED-69CD-95A5-82883C345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4E16D3-66D0-19D8-CDD3-17987A82CCF8}"/>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E500857C-DA40-56F6-78E1-C4D3FB20C29E}"/>
              </a:ext>
            </a:extLst>
          </p:cNvPr>
          <p:cNvSpPr>
            <a:spLocks noGrp="1"/>
          </p:cNvSpPr>
          <p:nvPr>
            <p:ph type="sldNum" sz="quarter" idx="5"/>
          </p:nvPr>
        </p:nvSpPr>
        <p:spPr/>
        <p:txBody>
          <a:bodyPr/>
          <a:lstStyle/>
          <a:p>
            <a:fld id="{A2222DA1-3235-4BC8-B91B-146CCE8E62CA}" type="slidenum">
              <a:rPr lang="en-US" smtClean="0"/>
              <a:t>25</a:t>
            </a:fld>
            <a:endParaRPr lang="en-US" dirty="0"/>
          </a:p>
        </p:txBody>
      </p:sp>
    </p:spTree>
    <p:extLst>
      <p:ext uri="{BB962C8B-B14F-4D97-AF65-F5344CB8AC3E}">
        <p14:creationId xmlns:p14="http://schemas.microsoft.com/office/powerpoint/2010/main" val="1864464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280D8-C6C9-2AE4-3F25-1BBBF2ADF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08ACB-56B4-7BB7-4C2B-75995352C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E75E2D-5062-5933-E495-3549C09A773E}"/>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542674D4-591F-454D-077B-A68A08B32E6E}"/>
              </a:ext>
            </a:extLst>
          </p:cNvPr>
          <p:cNvSpPr>
            <a:spLocks noGrp="1"/>
          </p:cNvSpPr>
          <p:nvPr>
            <p:ph type="sldNum" sz="quarter" idx="5"/>
          </p:nvPr>
        </p:nvSpPr>
        <p:spPr/>
        <p:txBody>
          <a:bodyPr/>
          <a:lstStyle/>
          <a:p>
            <a:fld id="{A2222DA1-3235-4BC8-B91B-146CCE8E62CA}" type="slidenum">
              <a:rPr lang="en-US" smtClean="0"/>
              <a:t>26</a:t>
            </a:fld>
            <a:endParaRPr lang="en-US" dirty="0"/>
          </a:p>
        </p:txBody>
      </p:sp>
    </p:spTree>
    <p:extLst>
      <p:ext uri="{BB962C8B-B14F-4D97-AF65-F5344CB8AC3E}">
        <p14:creationId xmlns:p14="http://schemas.microsoft.com/office/powerpoint/2010/main" val="2422759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ADB1A-455F-0BF2-9B52-DDDBCC379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C1518-5F7F-1005-08EB-D95E3851F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B4EF6-E8C2-BCE5-4E17-696279388544}"/>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C0E40E68-53B5-A811-7789-6A88F4EE468A}"/>
              </a:ext>
            </a:extLst>
          </p:cNvPr>
          <p:cNvSpPr>
            <a:spLocks noGrp="1"/>
          </p:cNvSpPr>
          <p:nvPr>
            <p:ph type="sldNum" sz="quarter" idx="5"/>
          </p:nvPr>
        </p:nvSpPr>
        <p:spPr/>
        <p:txBody>
          <a:bodyPr/>
          <a:lstStyle/>
          <a:p>
            <a:fld id="{A2222DA1-3235-4BC8-B91B-146CCE8E62CA}" type="slidenum">
              <a:rPr lang="en-US" smtClean="0"/>
              <a:t>27</a:t>
            </a:fld>
            <a:endParaRPr lang="en-US" dirty="0"/>
          </a:p>
        </p:txBody>
      </p:sp>
    </p:spTree>
    <p:extLst>
      <p:ext uri="{BB962C8B-B14F-4D97-AF65-F5344CB8AC3E}">
        <p14:creationId xmlns:p14="http://schemas.microsoft.com/office/powerpoint/2010/main" val="2579481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CBB4F-8295-16BA-7A2A-3140DB5D5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37DB4-E0BC-B343-7B27-E79EB370FF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329C43-8346-7CE4-F4A4-D6B09BD08E90}"/>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DD071955-1FD2-7FE7-D1BA-5C106CFBBEE8}"/>
              </a:ext>
            </a:extLst>
          </p:cNvPr>
          <p:cNvSpPr>
            <a:spLocks noGrp="1"/>
          </p:cNvSpPr>
          <p:nvPr>
            <p:ph type="sldNum" sz="quarter" idx="5"/>
          </p:nvPr>
        </p:nvSpPr>
        <p:spPr/>
        <p:txBody>
          <a:bodyPr/>
          <a:lstStyle/>
          <a:p>
            <a:fld id="{A2222DA1-3235-4BC8-B91B-146CCE8E62CA}" type="slidenum">
              <a:rPr lang="en-US" smtClean="0"/>
              <a:t>28</a:t>
            </a:fld>
            <a:endParaRPr lang="en-US" dirty="0"/>
          </a:p>
        </p:txBody>
      </p:sp>
    </p:spTree>
    <p:extLst>
      <p:ext uri="{BB962C8B-B14F-4D97-AF65-F5344CB8AC3E}">
        <p14:creationId xmlns:p14="http://schemas.microsoft.com/office/powerpoint/2010/main" val="2053040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327A5-844B-152D-571A-0BBBC02DB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9A19D-FDF0-3442-7E7C-D912E1EA18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F57B5E-410F-2C31-6ADF-F4EAB7CD2254}"/>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B901A68D-3D5B-5FA8-1E33-2938A0B7815C}"/>
              </a:ext>
            </a:extLst>
          </p:cNvPr>
          <p:cNvSpPr>
            <a:spLocks noGrp="1"/>
          </p:cNvSpPr>
          <p:nvPr>
            <p:ph type="sldNum" sz="quarter" idx="5"/>
          </p:nvPr>
        </p:nvSpPr>
        <p:spPr/>
        <p:txBody>
          <a:bodyPr/>
          <a:lstStyle/>
          <a:p>
            <a:fld id="{A2222DA1-3235-4BC8-B91B-146CCE8E62CA}" type="slidenum">
              <a:rPr lang="en-US" smtClean="0"/>
              <a:t>29</a:t>
            </a:fld>
            <a:endParaRPr lang="en-US" dirty="0"/>
          </a:p>
        </p:txBody>
      </p:sp>
    </p:spTree>
    <p:extLst>
      <p:ext uri="{BB962C8B-B14F-4D97-AF65-F5344CB8AC3E}">
        <p14:creationId xmlns:p14="http://schemas.microsoft.com/office/powerpoint/2010/main" val="54751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A3669-9B07-E788-8F18-3433D3522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8A6C2-9916-5CA5-D6BC-4C1E0028A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47233-6EDB-2ED5-FC20-D58F9D677471}"/>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CAEFF99C-D288-71AA-C5B3-26D5D1F8FE69}"/>
              </a:ext>
            </a:extLst>
          </p:cNvPr>
          <p:cNvSpPr>
            <a:spLocks noGrp="1"/>
          </p:cNvSpPr>
          <p:nvPr>
            <p:ph type="sldNum" sz="quarter" idx="5"/>
          </p:nvPr>
        </p:nvSpPr>
        <p:spPr/>
        <p:txBody>
          <a:bodyPr/>
          <a:lstStyle/>
          <a:p>
            <a:fld id="{A2222DA1-3235-4BC8-B91B-146CCE8E62CA}" type="slidenum">
              <a:rPr lang="en-US" smtClean="0"/>
              <a:t>30</a:t>
            </a:fld>
            <a:endParaRPr lang="en-US" dirty="0"/>
          </a:p>
        </p:txBody>
      </p:sp>
    </p:spTree>
    <p:extLst>
      <p:ext uri="{BB962C8B-B14F-4D97-AF65-F5344CB8AC3E}">
        <p14:creationId xmlns:p14="http://schemas.microsoft.com/office/powerpoint/2010/main" val="290450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1AF75-00CD-58C9-89FB-BB0E7DEFE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20704C-6ADF-6BB5-D121-D41834D3C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6B94B1-F4C2-B29F-021A-9870A64DD0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E21F96-2BF0-5F9B-7B77-D39FFC36F0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22DA1-3235-4BC8-B91B-146CCE8E6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809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34C73-0BD7-0967-D840-6125A079FB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7153B1-6AC3-EB4C-A70A-E339D2BD97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FC390-2CB8-9C1C-5D0A-B3C945BC5FAD}"/>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8AB48F95-95AE-70C8-B480-98DC7BDB10AF}"/>
              </a:ext>
            </a:extLst>
          </p:cNvPr>
          <p:cNvSpPr>
            <a:spLocks noGrp="1"/>
          </p:cNvSpPr>
          <p:nvPr>
            <p:ph type="sldNum" sz="quarter" idx="5"/>
          </p:nvPr>
        </p:nvSpPr>
        <p:spPr/>
        <p:txBody>
          <a:bodyPr/>
          <a:lstStyle/>
          <a:p>
            <a:fld id="{A2222DA1-3235-4BC8-B91B-146CCE8E62CA}" type="slidenum">
              <a:rPr lang="en-US" smtClean="0"/>
              <a:t>31</a:t>
            </a:fld>
            <a:endParaRPr lang="en-US" dirty="0"/>
          </a:p>
        </p:txBody>
      </p:sp>
    </p:spTree>
    <p:extLst>
      <p:ext uri="{BB962C8B-B14F-4D97-AF65-F5344CB8AC3E}">
        <p14:creationId xmlns:p14="http://schemas.microsoft.com/office/powerpoint/2010/main" val="3973559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6295C-4F26-4F49-90D2-E8D8517A63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B899C1-2CAA-0A0F-AD00-07BDD2752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164CE-BEE6-A94D-24B4-09702A93B797}"/>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C229A4B7-8303-2E3D-7D38-66FDACBDF665}"/>
              </a:ext>
            </a:extLst>
          </p:cNvPr>
          <p:cNvSpPr>
            <a:spLocks noGrp="1"/>
          </p:cNvSpPr>
          <p:nvPr>
            <p:ph type="sldNum" sz="quarter" idx="5"/>
          </p:nvPr>
        </p:nvSpPr>
        <p:spPr/>
        <p:txBody>
          <a:bodyPr/>
          <a:lstStyle/>
          <a:p>
            <a:fld id="{A2222DA1-3235-4BC8-B91B-146CCE8E62CA}" type="slidenum">
              <a:rPr lang="en-US" smtClean="0"/>
              <a:t>32</a:t>
            </a:fld>
            <a:endParaRPr lang="en-US" dirty="0"/>
          </a:p>
        </p:txBody>
      </p:sp>
    </p:spTree>
    <p:extLst>
      <p:ext uri="{BB962C8B-B14F-4D97-AF65-F5344CB8AC3E}">
        <p14:creationId xmlns:p14="http://schemas.microsoft.com/office/powerpoint/2010/main" val="3961217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D2E39-AE80-D859-689C-090F52907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ED31E-1F42-9C40-EBD5-D79D5DD33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CF4656-EC77-9FC3-5798-477E161824D0}"/>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4D6F41F2-1918-163E-88AB-1A4078D34838}"/>
              </a:ext>
            </a:extLst>
          </p:cNvPr>
          <p:cNvSpPr>
            <a:spLocks noGrp="1"/>
          </p:cNvSpPr>
          <p:nvPr>
            <p:ph type="sldNum" sz="quarter" idx="5"/>
          </p:nvPr>
        </p:nvSpPr>
        <p:spPr/>
        <p:txBody>
          <a:bodyPr/>
          <a:lstStyle/>
          <a:p>
            <a:fld id="{A2222DA1-3235-4BC8-B91B-146CCE8E62CA}" type="slidenum">
              <a:rPr lang="en-US" smtClean="0"/>
              <a:t>33</a:t>
            </a:fld>
            <a:endParaRPr lang="en-US" dirty="0"/>
          </a:p>
        </p:txBody>
      </p:sp>
    </p:spTree>
    <p:extLst>
      <p:ext uri="{BB962C8B-B14F-4D97-AF65-F5344CB8AC3E}">
        <p14:creationId xmlns:p14="http://schemas.microsoft.com/office/powerpoint/2010/main" val="2643359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FC8F4-4867-5FAA-72D2-A937C6E94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4A724-13A8-60A1-4C2C-D8E9740A5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CFA99-A9BF-ED0D-ED9E-4C1AC88789D2}"/>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085FCB46-04D0-0000-05DA-D6C16587C115}"/>
              </a:ext>
            </a:extLst>
          </p:cNvPr>
          <p:cNvSpPr>
            <a:spLocks noGrp="1"/>
          </p:cNvSpPr>
          <p:nvPr>
            <p:ph type="sldNum" sz="quarter" idx="5"/>
          </p:nvPr>
        </p:nvSpPr>
        <p:spPr/>
        <p:txBody>
          <a:bodyPr/>
          <a:lstStyle/>
          <a:p>
            <a:fld id="{A2222DA1-3235-4BC8-B91B-146CCE8E62CA}" type="slidenum">
              <a:rPr lang="en-US" smtClean="0"/>
              <a:t>34</a:t>
            </a:fld>
            <a:endParaRPr lang="en-US" dirty="0"/>
          </a:p>
        </p:txBody>
      </p:sp>
    </p:spTree>
    <p:extLst>
      <p:ext uri="{BB962C8B-B14F-4D97-AF65-F5344CB8AC3E}">
        <p14:creationId xmlns:p14="http://schemas.microsoft.com/office/powerpoint/2010/main" val="4004188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AABB2-DDE7-1885-F912-0F8B3C026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A01FB-8027-A7BE-C4C8-0E45D4153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4F7416-469C-CDC7-63F6-8D5BC5FD5CD8}"/>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87A9EC78-04A8-E092-FA1B-1AFFA0F6F081}"/>
              </a:ext>
            </a:extLst>
          </p:cNvPr>
          <p:cNvSpPr>
            <a:spLocks noGrp="1"/>
          </p:cNvSpPr>
          <p:nvPr>
            <p:ph type="sldNum" sz="quarter" idx="5"/>
          </p:nvPr>
        </p:nvSpPr>
        <p:spPr/>
        <p:txBody>
          <a:bodyPr/>
          <a:lstStyle/>
          <a:p>
            <a:fld id="{A2222DA1-3235-4BC8-B91B-146CCE8E62CA}" type="slidenum">
              <a:rPr lang="en-US" smtClean="0"/>
              <a:t>35</a:t>
            </a:fld>
            <a:endParaRPr lang="en-US" dirty="0"/>
          </a:p>
        </p:txBody>
      </p:sp>
    </p:spTree>
    <p:extLst>
      <p:ext uri="{BB962C8B-B14F-4D97-AF65-F5344CB8AC3E}">
        <p14:creationId xmlns:p14="http://schemas.microsoft.com/office/powerpoint/2010/main" val="2204138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A8B89-F97C-E86A-C38F-7079C59A3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15479B-829B-C382-4922-4CC468CE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AF5CD-49DD-6376-41AE-F68A13FCD995}"/>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E06F883E-F228-B129-D4E3-6933239B0F89}"/>
              </a:ext>
            </a:extLst>
          </p:cNvPr>
          <p:cNvSpPr>
            <a:spLocks noGrp="1"/>
          </p:cNvSpPr>
          <p:nvPr>
            <p:ph type="sldNum" sz="quarter" idx="5"/>
          </p:nvPr>
        </p:nvSpPr>
        <p:spPr/>
        <p:txBody>
          <a:bodyPr/>
          <a:lstStyle/>
          <a:p>
            <a:fld id="{A2222DA1-3235-4BC8-B91B-146CCE8E62CA}" type="slidenum">
              <a:rPr lang="en-US" smtClean="0"/>
              <a:t>36</a:t>
            </a:fld>
            <a:endParaRPr lang="en-US" dirty="0"/>
          </a:p>
        </p:txBody>
      </p:sp>
    </p:spTree>
    <p:extLst>
      <p:ext uri="{BB962C8B-B14F-4D97-AF65-F5344CB8AC3E}">
        <p14:creationId xmlns:p14="http://schemas.microsoft.com/office/powerpoint/2010/main" val="237861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9BBE5-0981-8689-11DA-5D2239DEB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E3F22-EB56-FFB0-6E29-EC9FF5111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C145C-4253-97D8-4DB9-E8A5BE5E5B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BAA4F5-3B57-D530-0518-21E491FD79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22DA1-3235-4BC8-B91B-146CCE8E6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11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A2222DA1-3235-4BC8-B91B-146CCE8E62CA}" type="slidenum">
              <a:rPr lang="en-US" smtClean="0"/>
              <a:t>6</a:t>
            </a:fld>
            <a:endParaRPr lang="en-US" dirty="0"/>
          </a:p>
        </p:txBody>
      </p:sp>
    </p:spTree>
    <p:extLst>
      <p:ext uri="{BB962C8B-B14F-4D97-AF65-F5344CB8AC3E}">
        <p14:creationId xmlns:p14="http://schemas.microsoft.com/office/powerpoint/2010/main" val="372634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F86AE-1C4E-C8EB-54DD-D065C3244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0FF04-4EB6-A243-4ADD-F853C384D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DA07A4-0F9F-B438-3A68-0A813A04FFDB}"/>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8C9B7BE3-1110-9FE5-C55B-0CA8ECF2C9B0}"/>
              </a:ext>
            </a:extLst>
          </p:cNvPr>
          <p:cNvSpPr>
            <a:spLocks noGrp="1"/>
          </p:cNvSpPr>
          <p:nvPr>
            <p:ph type="sldNum" sz="quarter" idx="5"/>
          </p:nvPr>
        </p:nvSpPr>
        <p:spPr/>
        <p:txBody>
          <a:bodyPr/>
          <a:lstStyle/>
          <a:p>
            <a:fld id="{A2222DA1-3235-4BC8-B91B-146CCE8E62CA}" type="slidenum">
              <a:rPr lang="en-US" smtClean="0"/>
              <a:t>7</a:t>
            </a:fld>
            <a:endParaRPr lang="en-US" dirty="0"/>
          </a:p>
        </p:txBody>
      </p:sp>
    </p:spTree>
    <p:extLst>
      <p:ext uri="{BB962C8B-B14F-4D97-AF65-F5344CB8AC3E}">
        <p14:creationId xmlns:p14="http://schemas.microsoft.com/office/powerpoint/2010/main" val="402937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1E5A2-694C-D11D-75C8-741E1439A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5F37C-E785-E47F-8A6A-30EB1D414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3B048C-A864-07D0-848D-D2821A64476B}"/>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93A2D0A4-0E24-86B5-EBE7-D12988A159EE}"/>
              </a:ext>
            </a:extLst>
          </p:cNvPr>
          <p:cNvSpPr>
            <a:spLocks noGrp="1"/>
          </p:cNvSpPr>
          <p:nvPr>
            <p:ph type="sldNum" sz="quarter" idx="5"/>
          </p:nvPr>
        </p:nvSpPr>
        <p:spPr/>
        <p:txBody>
          <a:bodyPr/>
          <a:lstStyle/>
          <a:p>
            <a:fld id="{A2222DA1-3235-4BC8-B91B-146CCE8E62CA}" type="slidenum">
              <a:rPr lang="en-US" smtClean="0"/>
              <a:t>8</a:t>
            </a:fld>
            <a:endParaRPr lang="en-US" dirty="0"/>
          </a:p>
        </p:txBody>
      </p:sp>
    </p:spTree>
    <p:extLst>
      <p:ext uri="{BB962C8B-B14F-4D97-AF65-F5344CB8AC3E}">
        <p14:creationId xmlns:p14="http://schemas.microsoft.com/office/powerpoint/2010/main" val="2756969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03663-B2AA-2751-A5C2-11B55122E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D64D4-8BDB-300B-66FC-9400C7257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B4E2D9-BD6D-0F62-323F-F40FA29F7985}"/>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34B10BFB-C7B9-435D-D339-BD6514D7CADB}"/>
              </a:ext>
            </a:extLst>
          </p:cNvPr>
          <p:cNvSpPr>
            <a:spLocks noGrp="1"/>
          </p:cNvSpPr>
          <p:nvPr>
            <p:ph type="sldNum" sz="quarter" idx="5"/>
          </p:nvPr>
        </p:nvSpPr>
        <p:spPr/>
        <p:txBody>
          <a:bodyPr/>
          <a:lstStyle/>
          <a:p>
            <a:fld id="{A2222DA1-3235-4BC8-B91B-146CCE8E62CA}" type="slidenum">
              <a:rPr lang="en-US" smtClean="0"/>
              <a:t>9</a:t>
            </a:fld>
            <a:endParaRPr lang="en-US" dirty="0"/>
          </a:p>
        </p:txBody>
      </p:sp>
    </p:spTree>
    <p:extLst>
      <p:ext uri="{BB962C8B-B14F-4D97-AF65-F5344CB8AC3E}">
        <p14:creationId xmlns:p14="http://schemas.microsoft.com/office/powerpoint/2010/main" val="182810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6C851-9B6F-8B42-F34E-BE3069234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E66CA-77A4-A681-D32A-D81AABEBF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2A0AF-CBC3-CC14-4621-AA21B52474E1}"/>
              </a:ext>
            </a:extLst>
          </p:cNvPr>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AF9A3683-50CD-A201-DF44-EE2FD409FBEB}"/>
              </a:ext>
            </a:extLst>
          </p:cNvPr>
          <p:cNvSpPr>
            <a:spLocks noGrp="1"/>
          </p:cNvSpPr>
          <p:nvPr>
            <p:ph type="sldNum" sz="quarter" idx="5"/>
          </p:nvPr>
        </p:nvSpPr>
        <p:spPr/>
        <p:txBody>
          <a:bodyPr/>
          <a:lstStyle/>
          <a:p>
            <a:fld id="{A2222DA1-3235-4BC8-B91B-146CCE8E62CA}" type="slidenum">
              <a:rPr lang="en-US" smtClean="0"/>
              <a:t>10</a:t>
            </a:fld>
            <a:endParaRPr lang="en-US" dirty="0"/>
          </a:p>
        </p:txBody>
      </p:sp>
    </p:spTree>
    <p:extLst>
      <p:ext uri="{BB962C8B-B14F-4D97-AF65-F5344CB8AC3E}">
        <p14:creationId xmlns:p14="http://schemas.microsoft.com/office/powerpoint/2010/main" val="341751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A17DE9-9CF2-4E36-822F-7721CF2356D5}" type="datetime1">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171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DB29DB-8BAF-4E9E-B1B7-12FB47D80F93}" type="datetime1">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203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4"/>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4"/>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20DC8B-4ECB-4F58-BF2E-DFF06D697775}" type="datetime1">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488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8E7CC4-4049-45B8-951C-C391247E5468}" type="datetime1">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956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1"/>
            <a:ext cx="51816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3C27AE-5B4C-4862-8B52-76A761AB621B}" type="datetime1">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09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2"/>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2"/>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518BA-B298-4BC4-948F-70EFB0ECCC83}" type="datetime1">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784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FEDC56-C63D-4038-8B53-426E636C50D7}" type="datetime1">
              <a:rPr lang="en-US" smtClean="0"/>
              <a:t>10/26/2025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254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8ECB54-607D-4A36-87E4-7B3DB725DAE9}" type="datetime1">
              <a:rPr lang="en-US" smtClean="0"/>
              <a:t>10/26/2025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462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25F75-B2D5-477E-8216-1FD871438F7D}" type="datetime1">
              <a:rPr lang="en-US" smtClean="0"/>
              <a:t>10/26/2025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341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9" y="182036"/>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6"/>
            <a:ext cx="2005543" cy="31273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84F7642D-9D31-4F9B-A73E-9117AC6D7E59}" type="datetime1">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389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2"/>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r>
              <a:rPr lang="en-US"/>
              <a:t>Click icon to add picture</a:t>
            </a:r>
          </a:p>
        </p:txBody>
      </p:sp>
      <p:sp>
        <p:nvSpPr>
          <p:cNvPr id="4" name="Text Placeholder 3"/>
          <p:cNvSpPr>
            <a:spLocks noGrp="1"/>
          </p:cNvSpPr>
          <p:nvPr>
            <p:ph type="body" sz="half" idx="2"/>
          </p:nvPr>
        </p:nvSpPr>
        <p:spPr>
          <a:xfrm>
            <a:off x="1194859" y="3578227"/>
            <a:ext cx="3657600" cy="5365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51920EE9-966A-41B7-8DF8-A72E9BF1ED54}" type="datetime1">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608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2"/>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9"/>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88D21467-C788-42B3-9C61-E15DFC3FDE35}" type="datetime1">
              <a:rPr lang="en-US" smtClean="0"/>
              <a:t>10/26/2025</a:t>
            </a:fld>
            <a:endParaRPr lang="en-US"/>
          </a:p>
        </p:txBody>
      </p:sp>
      <p:sp>
        <p:nvSpPr>
          <p:cNvPr id="5" name="Footer Placeholder 4"/>
          <p:cNvSpPr>
            <a:spLocks noGrp="1"/>
          </p:cNvSpPr>
          <p:nvPr>
            <p:ph type="ftr" sz="quarter" idx="3"/>
          </p:nvPr>
        </p:nvSpPr>
        <p:spPr>
          <a:xfrm>
            <a:off x="2082800" y="4237569"/>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9"/>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17016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cdc.gov/campylobacter/signs-symptoms/guillain-barre-syndrome.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 y="3189514"/>
            <a:ext cx="12192000" cy="3748811"/>
            <a:chOff x="-3" y="4035542"/>
            <a:chExt cx="14709344" cy="4927937"/>
          </a:xfrm>
          <a:solidFill>
            <a:srgbClr val="931430"/>
          </a:solidFill>
        </p:grpSpPr>
        <p:sp>
          <p:nvSpPr>
            <p:cNvPr id="4" name="AutoShape 4"/>
            <p:cNvSpPr/>
            <p:nvPr/>
          </p:nvSpPr>
          <p:spPr>
            <a:xfrm>
              <a:off x="-3" y="4035542"/>
              <a:ext cx="14709344" cy="4927937"/>
            </a:xfrm>
            <a:prstGeom prst="rect">
              <a:avLst/>
            </a:prstGeom>
            <a:solidFill>
              <a:srgbClr val="00314B"/>
            </a:solidFill>
          </p:spPr>
          <p:txBody>
            <a:bodyPr/>
            <a:lstStyle/>
            <a:p>
              <a:endParaRPr lang="en-US"/>
            </a:p>
          </p:txBody>
        </p:sp>
        <p:sp>
          <p:nvSpPr>
            <p:cNvPr id="5" name="TextBox 5"/>
            <p:cNvSpPr txBox="1"/>
            <p:nvPr/>
          </p:nvSpPr>
          <p:spPr>
            <a:xfrm>
              <a:off x="683176" y="4350354"/>
              <a:ext cx="13728425" cy="3519868"/>
            </a:xfrm>
            <a:prstGeom prst="rect">
              <a:avLst/>
            </a:prstGeom>
            <a:noFill/>
          </p:spPr>
          <p:txBody>
            <a:bodyPr wrap="square" lIns="0" tIns="0" rIns="0" bIns="0" rtlCol="0" anchor="t">
              <a:spAutoFit/>
            </a:bodyPr>
            <a:lstStyle/>
            <a:p>
              <a:pPr algn="ctr" defTabSz="457223">
                <a:defRPr/>
              </a:pPr>
              <a:r>
                <a:rPr lang="en-US" sz="3000" b="1" i="1" dirty="0">
                  <a:solidFill>
                    <a:srgbClr val="FFFFFF"/>
                  </a:solidFill>
                  <a:latin typeface="Calibri"/>
                </a:rPr>
                <a:t>THE TRUTH ABOUT VACCINES </a:t>
              </a:r>
            </a:p>
            <a:p>
              <a:pPr algn="ctr" defTabSz="457223">
                <a:defRPr/>
              </a:pPr>
              <a:r>
                <a:rPr lang="en-US" sz="3000" b="1" i="1" dirty="0">
                  <a:solidFill>
                    <a:srgbClr val="FFFFFF"/>
                  </a:solidFill>
                  <a:latin typeface="Calibri"/>
                </a:rPr>
                <a:t>or </a:t>
              </a:r>
            </a:p>
            <a:p>
              <a:pPr algn="ctr" defTabSz="457223">
                <a:defRPr/>
              </a:pPr>
              <a:r>
                <a:rPr lang="en-US" sz="3000" b="1" i="1" dirty="0">
                  <a:solidFill>
                    <a:srgbClr val="FFFFFF"/>
                  </a:solidFill>
                  <a:latin typeface="Calibri"/>
                </a:rPr>
                <a:t>HOW TO DECREASE YOUR RISK OF SPENDING THE HOLIDAYS IN THE ICU</a:t>
              </a:r>
            </a:p>
            <a:p>
              <a:pPr algn="ctr" defTabSz="457223">
                <a:defRPr/>
              </a:pPr>
              <a:endParaRPr lang="en-US" sz="1200" b="1" i="1" dirty="0">
                <a:solidFill>
                  <a:srgbClr val="FFFFFF"/>
                </a:solidFill>
                <a:latin typeface="Calibri"/>
              </a:endParaRPr>
            </a:p>
            <a:p>
              <a:pPr algn="ctr" defTabSz="457223">
                <a:defRPr/>
              </a:pPr>
              <a:endParaRPr lang="en-US" sz="1200" b="1" i="1" dirty="0">
                <a:solidFill>
                  <a:srgbClr val="FFFFFF"/>
                </a:solidFill>
                <a:latin typeface="Calibri"/>
              </a:endParaRPr>
            </a:p>
            <a:p>
              <a:pPr algn="ctr" defTabSz="457223">
                <a:defRPr/>
              </a:pPr>
              <a:r>
                <a:rPr lang="en-US" sz="2000" b="1" i="1" dirty="0">
                  <a:solidFill>
                    <a:srgbClr val="FFFFFF"/>
                  </a:solidFill>
                  <a:latin typeface="Calibri"/>
                </a:rPr>
                <a:t>Steven A. Crawford, MD, DABFM, FAAFP</a:t>
              </a:r>
            </a:p>
            <a:p>
              <a:pPr algn="ctr" defTabSz="457223">
                <a:defRPr/>
              </a:pPr>
              <a:r>
                <a:rPr lang="en-US" sz="2000" b="1" i="1" dirty="0">
                  <a:solidFill>
                    <a:srgbClr val="FFFFFF"/>
                  </a:solidFill>
                  <a:latin typeface="Calibri"/>
                </a:rPr>
                <a:t>Professor Emeritus</a:t>
              </a:r>
            </a:p>
            <a:p>
              <a:pPr algn="ctr" defTabSz="457223">
                <a:defRPr/>
              </a:pPr>
              <a:r>
                <a:rPr lang="en-US" sz="2000" b="1" i="1" dirty="0">
                  <a:solidFill>
                    <a:srgbClr val="FFFFFF"/>
                  </a:solidFill>
                  <a:latin typeface="Calibri"/>
                </a:rPr>
                <a:t>OU College of Medicine</a:t>
              </a:r>
            </a:p>
          </p:txBody>
        </p:sp>
      </p:grpSp>
      <p:pic>
        <p:nvPicPr>
          <p:cNvPr id="11" name="Picture 10">
            <a:extLst>
              <a:ext uri="{FF2B5EF4-FFF2-40B4-BE49-F238E27FC236}">
                <a16:creationId xmlns:a16="http://schemas.microsoft.com/office/drawing/2014/main" id="{2E29E869-5FA7-9244-99AD-B28416EADA64}"/>
              </a:ext>
            </a:extLst>
          </p:cNvPr>
          <p:cNvPicPr>
            <a:picLocks noChangeAspect="1"/>
          </p:cNvPicPr>
          <p:nvPr/>
        </p:nvPicPr>
        <p:blipFill>
          <a:blip r:embed="rId2"/>
          <a:stretch>
            <a:fillRect/>
          </a:stretch>
        </p:blipFill>
        <p:spPr>
          <a:xfrm>
            <a:off x="3385925" y="524345"/>
            <a:ext cx="5200149" cy="2461032"/>
          </a:xfrm>
          <a:prstGeom prst="rect">
            <a:avLst/>
          </a:prstGeom>
        </p:spPr>
      </p:pic>
    </p:spTree>
    <p:extLst>
      <p:ext uri="{BB962C8B-B14F-4D97-AF65-F5344CB8AC3E}">
        <p14:creationId xmlns:p14="http://schemas.microsoft.com/office/powerpoint/2010/main" val="328652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B3D83-C0EC-9E56-E94B-FB838102C3B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876E271-D328-3063-F638-58E6B7268DB5}"/>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5EAE4A21-AD6E-E3C7-0E78-64FD054B43F4}"/>
              </a:ext>
            </a:extLst>
          </p:cNvPr>
          <p:cNvSpPr txBox="1"/>
          <p:nvPr/>
        </p:nvSpPr>
        <p:spPr>
          <a:xfrm>
            <a:off x="825808" y="415852"/>
            <a:ext cx="11048689" cy="707886"/>
          </a:xfrm>
          <a:prstGeom prst="rect">
            <a:avLst/>
          </a:prstGeom>
          <a:noFill/>
        </p:spPr>
        <p:txBody>
          <a:bodyPr wrap="square" rtlCol="0">
            <a:spAutoFit/>
          </a:bodyPr>
          <a:lstStyle/>
          <a:p>
            <a:pPr defTabSz="457200">
              <a:spcBef>
                <a:spcPct val="0"/>
              </a:spcBef>
            </a:pPr>
            <a:r>
              <a:rPr lang="en-US" sz="4000" b="1" i="1" dirty="0">
                <a:solidFill>
                  <a:srgbClr val="00314B"/>
                </a:solidFill>
                <a:latin typeface="Calibri" panose="020F0502020204030204" pitchFamily="34" charset="0"/>
                <a:ea typeface="+mj-ea"/>
                <a:cs typeface="Calibri" panose="020F0502020204030204" pitchFamily="34" charset="0"/>
              </a:rPr>
              <a:t>Which vaccine should you consider getting NOW?</a:t>
            </a:r>
          </a:p>
        </p:txBody>
      </p:sp>
      <p:cxnSp>
        <p:nvCxnSpPr>
          <p:cNvPr id="7" name="Straight Connector 6">
            <a:extLst>
              <a:ext uri="{FF2B5EF4-FFF2-40B4-BE49-F238E27FC236}">
                <a16:creationId xmlns:a16="http://schemas.microsoft.com/office/drawing/2014/main" id="{1A30B521-BFEE-5134-F2CF-397389BC4A23}"/>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B7017A-37DC-E1A4-0D78-7393B36B429A}"/>
              </a:ext>
            </a:extLst>
          </p:cNvPr>
          <p:cNvSpPr txBox="1"/>
          <p:nvPr/>
        </p:nvSpPr>
        <p:spPr>
          <a:xfrm>
            <a:off x="1135742" y="1213008"/>
            <a:ext cx="8218715" cy="5909310"/>
          </a:xfrm>
          <a:prstGeom prst="rect">
            <a:avLst/>
          </a:prstGeom>
          <a:noFill/>
        </p:spPr>
        <p:txBody>
          <a:bodyPr wrap="square" rtlCol="0">
            <a:spAutoFit/>
          </a:bodyPr>
          <a:lstStyle/>
          <a:p>
            <a:pPr marL="285750" indent="-285750">
              <a:buFont typeface="Arial" panose="020B0604020202020204" pitchFamily="34" charset="0"/>
              <a:buChar char="•"/>
            </a:pPr>
            <a:r>
              <a:rPr lang="en-US" sz="3200" b="1" u="sng" dirty="0"/>
              <a:t>COVID-19</a:t>
            </a:r>
            <a:r>
              <a:rPr lang="en-US" sz="3200" dirty="0"/>
              <a:t>, 2025-2026 version</a:t>
            </a:r>
          </a:p>
          <a:p>
            <a:pPr marL="285750" indent="-285750">
              <a:buFont typeface="Arial" panose="020B0604020202020204" pitchFamily="34" charset="0"/>
              <a:buChar char="•"/>
            </a:pPr>
            <a:r>
              <a:rPr lang="en-US" sz="3200" b="1" u="sng" dirty="0"/>
              <a:t>Influenza</a:t>
            </a:r>
            <a:r>
              <a:rPr lang="en-US" sz="3200" dirty="0"/>
              <a:t>, 2025-2026 version</a:t>
            </a:r>
          </a:p>
          <a:p>
            <a:pPr marL="285750" indent="-285750">
              <a:buFont typeface="Arial" panose="020B0604020202020204" pitchFamily="34" charset="0"/>
              <a:buChar char="•"/>
            </a:pPr>
            <a:r>
              <a:rPr lang="en-US" sz="3200" dirty="0"/>
              <a:t>Possibly</a:t>
            </a:r>
          </a:p>
          <a:p>
            <a:pPr marL="742950" lvl="1" indent="-285750">
              <a:buFont typeface="Courier New" panose="02070309020205020404" pitchFamily="49" charset="0"/>
              <a:buChar char="o"/>
            </a:pPr>
            <a:r>
              <a:rPr lang="en-US" sz="2400" dirty="0"/>
              <a:t>RSV (or Respiratory Syncytial Virus)</a:t>
            </a:r>
          </a:p>
          <a:p>
            <a:pPr marL="742950" lvl="1" indent="-285750">
              <a:buFont typeface="Courier New" panose="02070309020205020404" pitchFamily="49" charset="0"/>
              <a:buChar char="o"/>
            </a:pPr>
            <a:r>
              <a:rPr lang="en-US" sz="2400" dirty="0"/>
              <a:t>Pneumococcal (or the “pneumonia shot”)</a:t>
            </a:r>
          </a:p>
          <a:p>
            <a:pPr marL="742950" lvl="1" indent="-285750">
              <a:buFont typeface="Courier New" panose="02070309020205020404" pitchFamily="49" charset="0"/>
              <a:buChar char="o"/>
            </a:pPr>
            <a:r>
              <a:rPr lang="en-US" sz="2400" dirty="0"/>
              <a:t>Tdap</a:t>
            </a:r>
          </a:p>
          <a:p>
            <a:pPr marL="742950" lvl="1" indent="-285750">
              <a:buFont typeface="Courier New" panose="02070309020205020404" pitchFamily="49" charset="0"/>
              <a:buChar char="o"/>
            </a:pPr>
            <a:r>
              <a:rPr lang="en-US" sz="2400" dirty="0"/>
              <a:t>Zoster (or the “shingles shot”)</a:t>
            </a:r>
          </a:p>
          <a:p>
            <a:pPr marL="742950" lvl="1" indent="-285750">
              <a:buFont typeface="Courier New" panose="02070309020205020404" pitchFamily="49" charset="0"/>
              <a:buChar char="o"/>
            </a:pPr>
            <a:r>
              <a:rPr lang="en-US" sz="2400" dirty="0"/>
              <a:t>Hepatitis B</a:t>
            </a:r>
          </a:p>
          <a:p>
            <a:pPr marL="742950" lvl="1" indent="-285750">
              <a:buFont typeface="Courier New" panose="02070309020205020404" pitchFamily="49" charset="0"/>
              <a:buChar char="o"/>
            </a:pPr>
            <a:r>
              <a:rPr lang="en-US" sz="2400" dirty="0"/>
              <a:t>Hepatitis A</a:t>
            </a:r>
          </a:p>
          <a:p>
            <a:pPr marL="742950" lvl="1" indent="-285750">
              <a:buFont typeface="Courier New" panose="02070309020205020404" pitchFamily="49" charset="0"/>
              <a:buChar char="o"/>
            </a:pPr>
            <a:r>
              <a:rPr lang="en-US" sz="2400" dirty="0"/>
              <a:t>Meningococcal</a:t>
            </a:r>
          </a:p>
          <a:p>
            <a:pPr marL="742950" lvl="1" indent="-285750">
              <a:buFont typeface="Courier New" panose="02070309020205020404" pitchFamily="49" charset="0"/>
              <a:buChar char="o"/>
            </a:pPr>
            <a:r>
              <a:rPr lang="en-US" sz="2400" dirty="0"/>
              <a:t>MMR (measles, mumps, rubella)</a:t>
            </a:r>
          </a:p>
          <a:p>
            <a:pPr marL="742950" lvl="1" indent="-285750">
              <a:buFont typeface="Courier New" panose="02070309020205020404" pitchFamily="49" charset="0"/>
              <a:buChar char="o"/>
            </a:pPr>
            <a:r>
              <a:rPr lang="en-US" sz="2400" dirty="0"/>
              <a:t>Hib (Hemophilus influenza B)</a:t>
            </a:r>
          </a:p>
          <a:p>
            <a:pPr marL="742950" lvl="1" indent="-285750">
              <a:buFont typeface="Courier New" panose="02070309020205020404" pitchFamily="49" charset="0"/>
              <a:buChar char="o"/>
            </a:pPr>
            <a:r>
              <a:rPr lang="en-US" sz="2400" dirty="0" err="1"/>
              <a:t>mPox</a:t>
            </a:r>
            <a:endParaRPr lang="en-US" sz="2400" dirty="0"/>
          </a:p>
          <a:p>
            <a:pPr marL="742950" lvl="1" indent="-285750">
              <a:buFont typeface="Courier New" panose="02070309020205020404" pitchFamily="49" charset="0"/>
              <a:buChar char="o"/>
            </a:pPr>
            <a:r>
              <a:rPr lang="en-US" sz="2400" dirty="0"/>
              <a:t>Special travel vaccines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851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9D6A2-C740-8438-788A-8D5175AAC59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605621-3A28-E255-F95C-FE65BA2CBCBD}"/>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85EF9DBF-3175-2CAA-1DA9-FD56F63B6385}"/>
              </a:ext>
            </a:extLst>
          </p:cNvPr>
          <p:cNvSpPr txBox="1"/>
          <p:nvPr/>
        </p:nvSpPr>
        <p:spPr>
          <a:xfrm>
            <a:off x="825808" y="415852"/>
            <a:ext cx="9703229"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Who should get a COVID-19 vaccine?</a:t>
            </a:r>
          </a:p>
        </p:txBody>
      </p:sp>
      <p:cxnSp>
        <p:nvCxnSpPr>
          <p:cNvPr id="7" name="Straight Connector 6">
            <a:extLst>
              <a:ext uri="{FF2B5EF4-FFF2-40B4-BE49-F238E27FC236}">
                <a16:creationId xmlns:a16="http://schemas.microsoft.com/office/drawing/2014/main" id="{7DB23B1B-3061-3879-3711-F6B8DA2E07B4}"/>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212A1A7-EAE1-D9C1-47C1-FB298F6B321E}"/>
              </a:ext>
            </a:extLst>
          </p:cNvPr>
          <p:cNvSpPr txBox="1"/>
          <p:nvPr/>
        </p:nvSpPr>
        <p:spPr>
          <a:xfrm>
            <a:off x="758197" y="1327382"/>
            <a:ext cx="10675606" cy="5078313"/>
          </a:xfrm>
          <a:prstGeom prst="rect">
            <a:avLst/>
          </a:prstGeom>
          <a:noFill/>
        </p:spPr>
        <p:txBody>
          <a:bodyPr wrap="square" rtlCol="0">
            <a:spAutoFit/>
          </a:bodyPr>
          <a:lstStyle/>
          <a:p>
            <a:pPr marL="285750" indent="-285750">
              <a:buFont typeface="Arial" panose="020B0604020202020204" pitchFamily="34" charset="0"/>
              <a:buChar char="•"/>
            </a:pPr>
            <a:r>
              <a:rPr lang="en-US" sz="3200" u="sng" dirty="0"/>
              <a:t>Everyone</a:t>
            </a:r>
            <a:r>
              <a:rPr lang="en-US" sz="3200" dirty="0"/>
              <a:t> over 6 months of age should consider getting it</a:t>
            </a:r>
          </a:p>
          <a:p>
            <a:pPr marL="285750" indent="-285750">
              <a:buFont typeface="Arial" panose="020B0604020202020204" pitchFamily="34" charset="0"/>
              <a:buChar char="•"/>
            </a:pPr>
            <a:r>
              <a:rPr lang="en-US" sz="3200" dirty="0"/>
              <a:t>Strong </a:t>
            </a:r>
            <a:r>
              <a:rPr lang="en-US" sz="3200" b="1" u="sng" dirty="0"/>
              <a:t>YES</a:t>
            </a:r>
            <a:r>
              <a:rPr lang="en-US" sz="3200" dirty="0"/>
              <a:t> for:</a:t>
            </a:r>
          </a:p>
          <a:p>
            <a:pPr marL="742950" lvl="1" indent="-285750">
              <a:buFont typeface="Arial" panose="020B0604020202020204" pitchFamily="34" charset="0"/>
              <a:buChar char="•"/>
            </a:pPr>
            <a:r>
              <a:rPr lang="en-US" sz="2800" dirty="0"/>
              <a:t>All 65 years of age &amp; older</a:t>
            </a:r>
          </a:p>
          <a:p>
            <a:pPr marL="742950" lvl="1" indent="-285750">
              <a:buFont typeface="Arial" panose="020B0604020202020204" pitchFamily="34" charset="0"/>
              <a:buChar char="•"/>
            </a:pPr>
            <a:r>
              <a:rPr lang="en-US" sz="2800" dirty="0"/>
              <a:t>All 6 – 24 months of age</a:t>
            </a:r>
          </a:p>
          <a:p>
            <a:pPr marL="742950" lvl="1" indent="-285750">
              <a:buFont typeface="Arial" panose="020B0604020202020204" pitchFamily="34" charset="0"/>
              <a:buChar char="•"/>
            </a:pPr>
            <a:r>
              <a:rPr lang="en-US" sz="2800" dirty="0"/>
              <a:t>All pregnant women</a:t>
            </a:r>
          </a:p>
          <a:p>
            <a:pPr marL="742950" lvl="1" indent="-285750">
              <a:buFont typeface="Arial" panose="020B0604020202020204" pitchFamily="34" charset="0"/>
              <a:buChar char="•"/>
            </a:pPr>
            <a:r>
              <a:rPr lang="en-US" sz="2800" dirty="0"/>
              <a:t>Never received COVID-19 vaccine</a:t>
            </a:r>
          </a:p>
          <a:p>
            <a:pPr marL="742950" lvl="1" indent="-285750">
              <a:buFont typeface="Arial" panose="020B0604020202020204" pitchFamily="34" charset="0"/>
              <a:buChar char="•"/>
            </a:pPr>
            <a:r>
              <a:rPr lang="en-US" sz="2800" dirty="0"/>
              <a:t>Certain “at risk” conditions</a:t>
            </a:r>
          </a:p>
          <a:p>
            <a:pPr marL="1371600" lvl="2" indent="-457200">
              <a:buFont typeface="Courier New" panose="02070309020205020404" pitchFamily="49" charset="0"/>
              <a:buChar char="o"/>
            </a:pPr>
            <a:r>
              <a:rPr lang="en-US" sz="2400" dirty="0"/>
              <a:t>Weakened immune system</a:t>
            </a:r>
          </a:p>
          <a:p>
            <a:pPr marL="1371600" lvl="2" indent="-457200">
              <a:buFont typeface="Courier New" panose="02070309020205020404" pitchFamily="49" charset="0"/>
              <a:buChar char="o"/>
            </a:pPr>
            <a:r>
              <a:rPr lang="en-US" sz="2400" dirty="0"/>
              <a:t>Diabetes, heart/lung disease</a:t>
            </a:r>
          </a:p>
          <a:p>
            <a:pPr marL="1371600" lvl="2" indent="-457200">
              <a:buFont typeface="Courier New" panose="02070309020205020404" pitchFamily="49" charset="0"/>
              <a:buChar char="o"/>
            </a:pPr>
            <a:r>
              <a:rPr lang="en-US" sz="2400" dirty="0"/>
              <a:t>Obesity (BMI &gt; 30)</a:t>
            </a:r>
          </a:p>
          <a:p>
            <a:pPr marL="1371600" lvl="2" indent="-457200">
              <a:buFont typeface="Courier New" panose="02070309020205020404" pitchFamily="49" charset="0"/>
              <a:buChar char="o"/>
            </a:pPr>
            <a:r>
              <a:rPr lang="en-US" sz="2400" dirty="0"/>
              <a:t>Living in a long-term care facility</a:t>
            </a:r>
          </a:p>
          <a:p>
            <a:pPr marL="1371600" lvl="2" indent="-457200">
              <a:buFont typeface="Courier New" panose="02070309020205020404" pitchFamily="49" charset="0"/>
              <a:buChar char="o"/>
            </a:pPr>
            <a:r>
              <a:rPr lang="en-US" sz="2400" dirty="0"/>
              <a:t>Caring for someone that is high-risk</a:t>
            </a:r>
          </a:p>
        </p:txBody>
      </p:sp>
    </p:spTree>
    <p:extLst>
      <p:ext uri="{BB962C8B-B14F-4D97-AF65-F5344CB8AC3E}">
        <p14:creationId xmlns:p14="http://schemas.microsoft.com/office/powerpoint/2010/main" val="373297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8C8F7-8D12-D638-AE6B-0E6007E9AF9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2FC36FF-5174-F38C-56D9-38E3397FF692}"/>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599AD4A5-5ADA-1621-AB0E-B45B88286E04}"/>
              </a:ext>
            </a:extLst>
          </p:cNvPr>
          <p:cNvSpPr txBox="1"/>
          <p:nvPr/>
        </p:nvSpPr>
        <p:spPr>
          <a:xfrm>
            <a:off x="825808" y="307592"/>
            <a:ext cx="9703229"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Which COVID-19 vaccine should I get?</a:t>
            </a:r>
          </a:p>
        </p:txBody>
      </p:sp>
      <p:cxnSp>
        <p:nvCxnSpPr>
          <p:cNvPr id="7" name="Straight Connector 6">
            <a:extLst>
              <a:ext uri="{FF2B5EF4-FFF2-40B4-BE49-F238E27FC236}">
                <a16:creationId xmlns:a16="http://schemas.microsoft.com/office/drawing/2014/main" id="{8E043E1B-DF6D-8864-BD86-38A50D29E6D7}"/>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775AF09-6EFF-8B55-5920-377D5842E1F2}"/>
              </a:ext>
            </a:extLst>
          </p:cNvPr>
          <p:cNvSpPr txBox="1"/>
          <p:nvPr/>
        </p:nvSpPr>
        <p:spPr>
          <a:xfrm>
            <a:off x="707572" y="1117613"/>
            <a:ext cx="11138382" cy="532453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All 4 protect against SARS-CoV-2 nearly equally</a:t>
            </a:r>
          </a:p>
          <a:p>
            <a:pPr marL="285750" indent="-285750">
              <a:buFont typeface="Arial" panose="020B0604020202020204" pitchFamily="34" charset="0"/>
              <a:buChar char="•"/>
            </a:pPr>
            <a:r>
              <a:rPr lang="en-US" sz="2400" b="1" dirty="0"/>
              <a:t>mRNA vaccines (code for the LP.8.1 Omicron strain’s spike protein)</a:t>
            </a:r>
          </a:p>
          <a:p>
            <a:pPr marL="742950" lvl="1" indent="-285750">
              <a:buFont typeface="Arial" panose="020B0604020202020204" pitchFamily="34" charset="0"/>
              <a:buChar char="•"/>
            </a:pPr>
            <a:r>
              <a:rPr lang="en-US" sz="2400" dirty="0"/>
              <a:t>Codes for the whole spike protein</a:t>
            </a:r>
          </a:p>
          <a:p>
            <a:pPr marL="1200150" lvl="2" indent="-285750">
              <a:buFont typeface="Arial" panose="020B0604020202020204" pitchFamily="34" charset="0"/>
              <a:buChar char="•"/>
            </a:pPr>
            <a:r>
              <a:rPr lang="en-US" sz="2000" i="1" dirty="0"/>
              <a:t>Spikevax</a:t>
            </a:r>
            <a:r>
              <a:rPr lang="en-US" sz="2000" dirty="0"/>
              <a:t> (Moderna) </a:t>
            </a:r>
          </a:p>
          <a:p>
            <a:pPr marL="1657350" lvl="3" indent="-285750">
              <a:buFont typeface="Arial" panose="020B0604020202020204" pitchFamily="34" charset="0"/>
              <a:buChar char="•"/>
            </a:pPr>
            <a:r>
              <a:rPr lang="en-US" dirty="0"/>
              <a:t>For people ages 6 months &amp; older</a:t>
            </a:r>
          </a:p>
          <a:p>
            <a:pPr marL="1657350" lvl="3" indent="-285750">
              <a:buFont typeface="Arial" panose="020B0604020202020204" pitchFamily="34" charset="0"/>
              <a:buChar char="•"/>
            </a:pPr>
            <a:r>
              <a:rPr lang="en-US" dirty="0"/>
              <a:t>Uses 50 mcg dose</a:t>
            </a:r>
          </a:p>
          <a:p>
            <a:pPr marL="1200150" lvl="2" indent="-285750">
              <a:buFont typeface="Arial" panose="020B0604020202020204" pitchFamily="34" charset="0"/>
              <a:buChar char="•"/>
            </a:pPr>
            <a:r>
              <a:rPr lang="en-US" sz="2000" i="1" dirty="0"/>
              <a:t>Comirnaty</a:t>
            </a:r>
            <a:r>
              <a:rPr lang="en-US" sz="2000" dirty="0"/>
              <a:t> (Pfizer/BioNTech) </a:t>
            </a:r>
          </a:p>
          <a:p>
            <a:pPr marL="1657350" lvl="3" indent="-285750">
              <a:buFont typeface="Arial" panose="020B0604020202020204" pitchFamily="34" charset="0"/>
              <a:buChar char="•"/>
            </a:pPr>
            <a:r>
              <a:rPr lang="en-US" dirty="0"/>
              <a:t>For people ages 5 &amp; older</a:t>
            </a:r>
          </a:p>
          <a:p>
            <a:pPr marL="1657350" lvl="3" indent="-285750">
              <a:buFont typeface="Arial" panose="020B0604020202020204" pitchFamily="34" charset="0"/>
              <a:buChar char="•"/>
            </a:pPr>
            <a:r>
              <a:rPr lang="en-US" dirty="0"/>
              <a:t>Uses 30 mcg dose</a:t>
            </a:r>
          </a:p>
          <a:p>
            <a:pPr marL="742950" lvl="1" indent="-285750">
              <a:buFont typeface="Arial" panose="020B0604020202020204" pitchFamily="34" charset="0"/>
              <a:buChar char="•"/>
            </a:pPr>
            <a:r>
              <a:rPr lang="en-US" sz="2400" dirty="0"/>
              <a:t>Codes for a small part of the spike protein</a:t>
            </a:r>
          </a:p>
          <a:p>
            <a:pPr marL="1200150" lvl="2" indent="-285750">
              <a:buFont typeface="Arial" panose="020B0604020202020204" pitchFamily="34" charset="0"/>
              <a:buChar char="•"/>
            </a:pPr>
            <a:r>
              <a:rPr lang="en-US" i="1" dirty="0" err="1"/>
              <a:t>mNEXSPIKE</a:t>
            </a:r>
            <a:r>
              <a:rPr lang="en-US" dirty="0"/>
              <a:t> (Moderna) </a:t>
            </a:r>
          </a:p>
          <a:p>
            <a:pPr marL="1657350" lvl="3" indent="-285750">
              <a:buFont typeface="Arial" panose="020B0604020202020204" pitchFamily="34" charset="0"/>
              <a:buChar char="•"/>
            </a:pPr>
            <a:r>
              <a:rPr lang="en-US" dirty="0"/>
              <a:t>For those 12 years of age and older</a:t>
            </a:r>
          </a:p>
          <a:p>
            <a:pPr marL="1657350" lvl="3" indent="-285750">
              <a:buFont typeface="Arial" panose="020B0604020202020204" pitchFamily="34" charset="0"/>
              <a:buChar char="•"/>
            </a:pPr>
            <a:r>
              <a:rPr lang="en-US" dirty="0"/>
              <a:t>Uses 10 mcg dose</a:t>
            </a:r>
          </a:p>
          <a:p>
            <a:pPr marL="1657350" lvl="3" indent="-285750">
              <a:buFont typeface="Arial" panose="020B0604020202020204" pitchFamily="34" charset="0"/>
              <a:buChar char="•"/>
            </a:pPr>
            <a:r>
              <a:rPr lang="en-US" dirty="0"/>
              <a:t>This targeted vaccine allows for a smaller mRNA dose</a:t>
            </a:r>
          </a:p>
          <a:p>
            <a:pPr marL="285750" indent="-285750">
              <a:buFont typeface="Arial" panose="020B0604020202020204" pitchFamily="34" charset="0"/>
              <a:buChar char="•"/>
            </a:pPr>
            <a:r>
              <a:rPr lang="en-US" sz="2400" b="1" dirty="0"/>
              <a:t>Adjuvanted spike protein (spike) subunit vaccine (codes for the JN.1 Omicron strain)</a:t>
            </a:r>
          </a:p>
          <a:p>
            <a:pPr marL="1200150" lvl="2" indent="-285750">
              <a:buFont typeface="Arial" panose="020B0604020202020204" pitchFamily="34" charset="0"/>
              <a:buChar char="•"/>
            </a:pPr>
            <a:r>
              <a:rPr lang="en-US" i="1" dirty="0"/>
              <a:t>Nuvaxovid</a:t>
            </a:r>
            <a:r>
              <a:rPr lang="en-US" dirty="0"/>
              <a:t> (Novavax) for people ages 12 and older</a:t>
            </a:r>
          </a:p>
          <a:p>
            <a:pPr marL="1200150" lvl="2" indent="-285750">
              <a:buFont typeface="Arial" panose="020B0604020202020204" pitchFamily="34" charset="0"/>
              <a:buChar char="•"/>
            </a:pPr>
            <a:r>
              <a:rPr lang="en-US" dirty="0"/>
              <a:t>Uses 5 mcg dose with a 50 mcg adjuvant</a:t>
            </a:r>
          </a:p>
        </p:txBody>
      </p:sp>
    </p:spTree>
    <p:extLst>
      <p:ext uri="{BB962C8B-B14F-4D97-AF65-F5344CB8AC3E}">
        <p14:creationId xmlns:p14="http://schemas.microsoft.com/office/powerpoint/2010/main" val="42090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6F4DE-08F6-1E3E-D44D-DB19A416EC9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25B88F4-6BB3-044F-B101-D8E3B44B461B}"/>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EEFEE916-6245-03CC-B21F-C69D5FC51D30}"/>
              </a:ext>
            </a:extLst>
          </p:cNvPr>
          <p:cNvSpPr txBox="1"/>
          <p:nvPr/>
        </p:nvSpPr>
        <p:spPr>
          <a:xfrm>
            <a:off x="706065" y="415852"/>
            <a:ext cx="10092560"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Should I get 2 doses of the COVID vaccine?</a:t>
            </a:r>
          </a:p>
        </p:txBody>
      </p:sp>
      <p:cxnSp>
        <p:nvCxnSpPr>
          <p:cNvPr id="7" name="Straight Connector 6">
            <a:extLst>
              <a:ext uri="{FF2B5EF4-FFF2-40B4-BE49-F238E27FC236}">
                <a16:creationId xmlns:a16="http://schemas.microsoft.com/office/drawing/2014/main" id="{D766BA08-678C-C57E-FADE-356272DC4744}"/>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B13CD59-96C0-5E70-AA65-EE17891C4EF8}"/>
              </a:ext>
            </a:extLst>
          </p:cNvPr>
          <p:cNvSpPr txBox="1"/>
          <p:nvPr/>
        </p:nvSpPr>
        <p:spPr>
          <a:xfrm>
            <a:off x="706065" y="1650966"/>
            <a:ext cx="11020146"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t>Most people only need </a:t>
            </a:r>
            <a:r>
              <a:rPr lang="en-US" sz="3600" b="1" u="sng" dirty="0"/>
              <a:t>one</a:t>
            </a:r>
            <a:r>
              <a:rPr lang="en-US" sz="3600" dirty="0"/>
              <a:t> dose per season</a:t>
            </a:r>
          </a:p>
          <a:p>
            <a:pPr marL="285750" indent="-285750">
              <a:buFont typeface="Arial" panose="020B0604020202020204" pitchFamily="34" charset="0"/>
              <a:buChar char="•"/>
            </a:pPr>
            <a:r>
              <a:rPr lang="en-US" sz="3600" dirty="0"/>
              <a:t>People who are moderately to severely immunocompromised should consider getting 2 doses at least 2 m apart based on the clinical judgement of their healthcare provider</a:t>
            </a:r>
          </a:p>
          <a:p>
            <a:pPr marL="285750" indent="-285750">
              <a:buFont typeface="Arial" panose="020B0604020202020204" pitchFamily="34" charset="0"/>
              <a:buChar char="•"/>
            </a:pPr>
            <a:r>
              <a:rPr lang="en-US" sz="3600" dirty="0"/>
              <a:t>Previously unvaccinated children ages 6 – 23 months should get 2 doses of </a:t>
            </a:r>
            <a:r>
              <a:rPr lang="en-US" sz="3600" i="1" dirty="0"/>
              <a:t>Spikevax</a:t>
            </a:r>
            <a:r>
              <a:rPr lang="en-US" sz="3600" dirty="0"/>
              <a:t> a least 1 m apart</a:t>
            </a:r>
          </a:p>
        </p:txBody>
      </p:sp>
    </p:spTree>
    <p:extLst>
      <p:ext uri="{BB962C8B-B14F-4D97-AF65-F5344CB8AC3E}">
        <p14:creationId xmlns:p14="http://schemas.microsoft.com/office/powerpoint/2010/main" val="616431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89785-E754-5FD5-2E9D-25EE367F741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8F8EFD4-85B3-1B4E-8AE2-0A5BBF5464FB}"/>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4CA07B1A-F15D-42E5-7ACD-D551D6E41134}"/>
              </a:ext>
            </a:extLst>
          </p:cNvPr>
          <p:cNvSpPr txBox="1"/>
          <p:nvPr/>
        </p:nvSpPr>
        <p:spPr>
          <a:xfrm>
            <a:off x="825808" y="415852"/>
            <a:ext cx="10310276"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Who should NOT get a COVID-19 vaccine?</a:t>
            </a:r>
          </a:p>
        </p:txBody>
      </p:sp>
      <p:cxnSp>
        <p:nvCxnSpPr>
          <p:cNvPr id="7" name="Straight Connector 6">
            <a:extLst>
              <a:ext uri="{FF2B5EF4-FFF2-40B4-BE49-F238E27FC236}">
                <a16:creationId xmlns:a16="http://schemas.microsoft.com/office/drawing/2014/main" id="{38685D0B-F8FA-55DE-4763-0F86B3DDA258}"/>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3B59971-70F9-2783-11A0-7A1CDD606B8F}"/>
              </a:ext>
            </a:extLst>
          </p:cNvPr>
          <p:cNvSpPr txBox="1"/>
          <p:nvPr/>
        </p:nvSpPr>
        <p:spPr>
          <a:xfrm>
            <a:off x="925806" y="1271502"/>
            <a:ext cx="9894593" cy="4555093"/>
          </a:xfrm>
          <a:prstGeom prst="rect">
            <a:avLst/>
          </a:prstGeom>
          <a:noFill/>
        </p:spPr>
        <p:txBody>
          <a:bodyPr wrap="square" rtlCol="0">
            <a:spAutoFit/>
          </a:bodyPr>
          <a:lstStyle/>
          <a:p>
            <a:pPr marL="457200" indent="-457200">
              <a:buFont typeface="Arial" panose="020B0604020202020204" pitchFamily="34" charset="0"/>
              <a:buChar char="•"/>
            </a:pPr>
            <a:r>
              <a:rPr lang="en-US" sz="2800" dirty="0"/>
              <a:t>Received a COVID vaccine in last 2 months</a:t>
            </a:r>
          </a:p>
          <a:p>
            <a:pPr marL="457200" indent="-457200">
              <a:buFont typeface="Arial" panose="020B0604020202020204" pitchFamily="34" charset="0"/>
              <a:buChar char="•"/>
            </a:pPr>
            <a:r>
              <a:rPr lang="en-US" sz="2800" dirty="0"/>
              <a:t>Anyone who had an anaphylactic reaction (severe allergic reaction with hives and respiratory distress) to a previous dose of one of the currently available COVID-19 vaccines</a:t>
            </a:r>
          </a:p>
          <a:p>
            <a:pPr marL="914400" lvl="1" indent="-457200">
              <a:buFont typeface="Courier New" panose="02070309020205020404" pitchFamily="49" charset="0"/>
              <a:buChar char="o"/>
            </a:pPr>
            <a:r>
              <a:rPr lang="en-US" sz="2400" dirty="0"/>
              <a:t>However, maybe able to receive the alternate type of COVID-19 vaccine (mRNA or protein subunit)</a:t>
            </a:r>
          </a:p>
          <a:p>
            <a:pPr marL="457200" indent="-457200">
              <a:buFont typeface="Arial" panose="020B0604020202020204" pitchFamily="34" charset="0"/>
              <a:buChar char="•"/>
            </a:pPr>
            <a:r>
              <a:rPr lang="en-US" sz="2800" dirty="0"/>
              <a:t>People with a moderate or severe acute illness should wait until they recover (including COVID infection)</a:t>
            </a:r>
          </a:p>
          <a:p>
            <a:pPr marL="457200" indent="-457200">
              <a:buFont typeface="Arial" panose="020B0604020202020204" pitchFamily="34" charset="0"/>
              <a:buChar char="•"/>
            </a:pPr>
            <a:r>
              <a:rPr lang="en-US" sz="2800" dirty="0"/>
              <a:t>Infants younger than 6 months of age</a:t>
            </a:r>
          </a:p>
          <a:p>
            <a:pPr marL="457200" indent="-457200">
              <a:buFont typeface="Arial" panose="020B0604020202020204" pitchFamily="34" charset="0"/>
              <a:buChar char="•"/>
            </a:pPr>
            <a:r>
              <a:rPr lang="en-US" sz="2800" dirty="0"/>
              <a:t>Several “precautionary” situations or conditions are noted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3662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1C7EF-9AA5-A2FE-8A1A-7E84F6EA78F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DB0706E-1E95-D042-3E40-C2EA680B46FE}"/>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B384EB3B-4242-4165-A87B-5BDED20C1DF2}"/>
              </a:ext>
            </a:extLst>
          </p:cNvPr>
          <p:cNvSpPr txBox="1"/>
          <p:nvPr/>
        </p:nvSpPr>
        <p:spPr>
          <a:xfrm>
            <a:off x="825808" y="415852"/>
            <a:ext cx="10059898"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Who should get an Influenza vaccine?</a:t>
            </a:r>
          </a:p>
        </p:txBody>
      </p:sp>
      <p:cxnSp>
        <p:nvCxnSpPr>
          <p:cNvPr id="7" name="Straight Connector 6">
            <a:extLst>
              <a:ext uri="{FF2B5EF4-FFF2-40B4-BE49-F238E27FC236}">
                <a16:creationId xmlns:a16="http://schemas.microsoft.com/office/drawing/2014/main" id="{A771E235-4A66-AC7A-0379-0BCA3D58EC64}"/>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pic>
        <p:nvPicPr>
          <p:cNvPr id="5" name="Picture 4" descr="A group of people in a room&#10;&#10;AI-generated content may be incorrect.">
            <a:extLst>
              <a:ext uri="{FF2B5EF4-FFF2-40B4-BE49-F238E27FC236}">
                <a16:creationId xmlns:a16="http://schemas.microsoft.com/office/drawing/2014/main" id="{55BED16E-6A95-3AA7-B60A-FB17F02BF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923" y="1185293"/>
            <a:ext cx="7146788" cy="5315424"/>
          </a:xfrm>
          <a:prstGeom prst="rect">
            <a:avLst/>
          </a:prstGeom>
        </p:spPr>
      </p:pic>
    </p:spTree>
    <p:extLst>
      <p:ext uri="{BB962C8B-B14F-4D97-AF65-F5344CB8AC3E}">
        <p14:creationId xmlns:p14="http://schemas.microsoft.com/office/powerpoint/2010/main" val="3928838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5052D-835C-ADE6-10EA-0C1262AC4D9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CF7678E-9BD5-91D0-C724-9B9C1D19B699}"/>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F7A44A57-D05B-E489-7156-AF08AF958A35}"/>
              </a:ext>
            </a:extLst>
          </p:cNvPr>
          <p:cNvSpPr txBox="1"/>
          <p:nvPr/>
        </p:nvSpPr>
        <p:spPr>
          <a:xfrm>
            <a:off x="825808" y="415852"/>
            <a:ext cx="10059898"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Who should get an Influenza vaccine?</a:t>
            </a:r>
          </a:p>
        </p:txBody>
      </p:sp>
      <p:cxnSp>
        <p:nvCxnSpPr>
          <p:cNvPr id="7" name="Straight Connector 6">
            <a:extLst>
              <a:ext uri="{FF2B5EF4-FFF2-40B4-BE49-F238E27FC236}">
                <a16:creationId xmlns:a16="http://schemas.microsoft.com/office/drawing/2014/main" id="{35138B0D-C842-7DD2-8756-DE230AE6226F}"/>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3EBA40C-73AB-B8E4-EE66-95F0E6846FFF}"/>
              </a:ext>
            </a:extLst>
          </p:cNvPr>
          <p:cNvSpPr txBox="1"/>
          <p:nvPr/>
        </p:nvSpPr>
        <p:spPr>
          <a:xfrm>
            <a:off x="1402320" y="1293555"/>
            <a:ext cx="8119052" cy="5970865"/>
          </a:xfrm>
          <a:prstGeom prst="rect">
            <a:avLst/>
          </a:prstGeom>
          <a:noFill/>
        </p:spPr>
        <p:txBody>
          <a:bodyPr wrap="square" rtlCol="0">
            <a:spAutoFit/>
          </a:bodyPr>
          <a:lstStyle/>
          <a:p>
            <a:pPr marL="285750" indent="-285750">
              <a:buFont typeface="Arial" panose="020B0604020202020204" pitchFamily="34" charset="0"/>
              <a:buChar char="•"/>
            </a:pPr>
            <a:r>
              <a:rPr lang="en-US" sz="3200" b="1" dirty="0"/>
              <a:t>Everyone</a:t>
            </a:r>
            <a:r>
              <a:rPr lang="en-US" sz="3200" dirty="0"/>
              <a:t> 6 months of age or older</a:t>
            </a:r>
          </a:p>
          <a:p>
            <a:pPr marL="285750" indent="-285750">
              <a:buFont typeface="Arial" panose="020B0604020202020204" pitchFamily="34" charset="0"/>
              <a:buChar char="•"/>
            </a:pPr>
            <a:r>
              <a:rPr lang="en-US" sz="3200" b="1" dirty="0"/>
              <a:t>Especially</a:t>
            </a:r>
            <a:r>
              <a:rPr lang="en-US" sz="3200" dirty="0"/>
              <a:t>, anyone:</a:t>
            </a:r>
          </a:p>
          <a:p>
            <a:pPr marL="914400" lvl="1" indent="-457200">
              <a:buFont typeface="Courier New" panose="02070309020205020404" pitchFamily="49" charset="0"/>
              <a:buChar char="o"/>
            </a:pPr>
            <a:r>
              <a:rPr lang="en-US" sz="2400" dirty="0"/>
              <a:t>65 years of age or older</a:t>
            </a:r>
          </a:p>
          <a:p>
            <a:pPr marL="1371600" lvl="2" indent="-457200">
              <a:buFont typeface="Wingdings" panose="05000000000000000000" pitchFamily="2" charset="2"/>
              <a:buChar char="Ø"/>
            </a:pPr>
            <a:r>
              <a:rPr lang="en-US" sz="2000" dirty="0"/>
              <a:t>High-dose flu vaccine</a:t>
            </a:r>
          </a:p>
          <a:p>
            <a:pPr marL="1371600" lvl="2" indent="-457200">
              <a:buFont typeface="Wingdings" panose="05000000000000000000" pitchFamily="2" charset="2"/>
              <a:buChar char="Ø"/>
            </a:pPr>
            <a:r>
              <a:rPr lang="en-US" sz="2000" dirty="0"/>
              <a:t>Adjuvant flu vaccine</a:t>
            </a:r>
          </a:p>
          <a:p>
            <a:pPr marL="914400" lvl="1" indent="-457200">
              <a:buFont typeface="Courier New" panose="02070309020205020404" pitchFamily="49" charset="0"/>
              <a:buChar char="o"/>
            </a:pPr>
            <a:r>
              <a:rPr lang="en-US" sz="2400" dirty="0">
                <a:solidFill>
                  <a:srgbClr val="001D35"/>
                </a:solidFill>
              </a:rPr>
              <a:t>Caring for someone that is high-risk</a:t>
            </a:r>
            <a:endParaRPr lang="en-US" sz="2400" i="0" dirty="0">
              <a:solidFill>
                <a:srgbClr val="001D35"/>
              </a:solidFill>
              <a:effectLst/>
            </a:endParaRPr>
          </a:p>
          <a:p>
            <a:pPr marL="914400" lvl="1" indent="-457200">
              <a:buFont typeface="Courier New" panose="02070309020205020404" pitchFamily="49" charset="0"/>
              <a:buChar char="o"/>
            </a:pPr>
            <a:r>
              <a:rPr lang="en-US" sz="2400" dirty="0"/>
              <a:t>Living in a long-term care facility</a:t>
            </a:r>
          </a:p>
          <a:p>
            <a:pPr marL="914400" lvl="1" indent="-457200">
              <a:buFont typeface="Courier New" panose="02070309020205020404" pitchFamily="49" charset="0"/>
              <a:buChar char="o"/>
            </a:pPr>
            <a:r>
              <a:rPr lang="en-US" sz="2400" dirty="0"/>
              <a:t>6 months – 2 years of age</a:t>
            </a:r>
          </a:p>
          <a:p>
            <a:pPr marL="914400" lvl="1" indent="-457200">
              <a:buFont typeface="Courier New" panose="02070309020205020404" pitchFamily="49" charset="0"/>
              <a:buChar char="o"/>
            </a:pPr>
            <a:r>
              <a:rPr lang="en-US" sz="2400" dirty="0"/>
              <a:t>Pregnant</a:t>
            </a:r>
          </a:p>
          <a:p>
            <a:pPr marL="914400" lvl="1" indent="-457200">
              <a:buFont typeface="Courier New" panose="02070309020205020404" pitchFamily="49" charset="0"/>
              <a:buChar char="o"/>
            </a:pPr>
            <a:r>
              <a:rPr lang="en-US" sz="2400" dirty="0"/>
              <a:t>Who is an American Indian/Alaska Native</a:t>
            </a:r>
          </a:p>
          <a:p>
            <a:pPr marL="914400" lvl="1" indent="-457200">
              <a:buFont typeface="Courier New" panose="02070309020205020404" pitchFamily="49" charset="0"/>
              <a:buChar char="o"/>
            </a:pPr>
            <a:r>
              <a:rPr lang="en-US" sz="2400" dirty="0"/>
              <a:t>With certain medical conditions</a:t>
            </a:r>
          </a:p>
          <a:p>
            <a:pPr marL="1371600" lvl="2" indent="-457200">
              <a:buFont typeface="Wingdings" panose="05000000000000000000" pitchFamily="2" charset="2"/>
              <a:buChar char="Ø"/>
            </a:pPr>
            <a:r>
              <a:rPr lang="en-US" sz="2000" dirty="0"/>
              <a:t>Weakened immune system</a:t>
            </a:r>
          </a:p>
          <a:p>
            <a:pPr marL="1371600" lvl="2" indent="-457200">
              <a:buFont typeface="Wingdings" panose="05000000000000000000" pitchFamily="2" charset="2"/>
              <a:buChar char="Ø"/>
            </a:pPr>
            <a:r>
              <a:rPr lang="en-US" sz="2000" dirty="0"/>
              <a:t>Diabetes, heart/lung disease</a:t>
            </a:r>
          </a:p>
          <a:p>
            <a:pPr marL="1371600" lvl="2" indent="-457200">
              <a:buFont typeface="Wingdings" panose="05000000000000000000" pitchFamily="2" charset="2"/>
              <a:buChar char="Ø"/>
            </a:pPr>
            <a:r>
              <a:rPr lang="en-US" sz="2000" dirty="0"/>
              <a:t>Obesity (BMI &gt; 30)</a:t>
            </a:r>
          </a:p>
          <a:p>
            <a:pPr marL="742950" lvl="1" indent="-285750">
              <a:buFont typeface="Arial" panose="020B0604020202020204" pitchFamily="34" charset="0"/>
              <a:buChar char="•"/>
            </a:pPr>
            <a:endParaRPr lang="en-US" sz="3200" b="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30415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66A73-C504-8C8F-BCEC-5C386EFC588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267565D-9FD6-A114-3D90-432F9878F1FB}"/>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77850024-596D-2CB9-E0C8-38D22F17F641}"/>
              </a:ext>
            </a:extLst>
          </p:cNvPr>
          <p:cNvSpPr txBox="1"/>
          <p:nvPr/>
        </p:nvSpPr>
        <p:spPr>
          <a:xfrm>
            <a:off x="825808" y="415852"/>
            <a:ext cx="10059898" cy="707886"/>
          </a:xfrm>
          <a:prstGeom prst="rect">
            <a:avLst/>
          </a:prstGeom>
          <a:noFill/>
        </p:spPr>
        <p:txBody>
          <a:bodyPr wrap="square" rtlCol="0">
            <a:spAutoFit/>
          </a:bodyPr>
          <a:lstStyle/>
          <a:p>
            <a:pPr defTabSz="457200">
              <a:spcBef>
                <a:spcPct val="0"/>
              </a:spcBef>
            </a:pPr>
            <a:r>
              <a:rPr lang="en-US" sz="4000" b="1" i="1" dirty="0">
                <a:solidFill>
                  <a:srgbClr val="00314B"/>
                </a:solidFill>
                <a:latin typeface="Calibri" panose="020F0502020204030204" pitchFamily="34" charset="0"/>
                <a:ea typeface="+mj-ea"/>
                <a:cs typeface="Calibri" panose="020F0502020204030204" pitchFamily="34" charset="0"/>
              </a:rPr>
              <a:t>Who should NOT get an Influenza vaccine?</a:t>
            </a:r>
          </a:p>
        </p:txBody>
      </p:sp>
      <p:cxnSp>
        <p:nvCxnSpPr>
          <p:cNvPr id="7" name="Straight Connector 6">
            <a:extLst>
              <a:ext uri="{FF2B5EF4-FFF2-40B4-BE49-F238E27FC236}">
                <a16:creationId xmlns:a16="http://schemas.microsoft.com/office/drawing/2014/main" id="{31461770-0F88-6FFE-FE28-EB9E46C8A28A}"/>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E3C66A1-5280-01F6-1DEB-645712A12670}"/>
              </a:ext>
            </a:extLst>
          </p:cNvPr>
          <p:cNvSpPr txBox="1"/>
          <p:nvPr/>
        </p:nvSpPr>
        <p:spPr>
          <a:xfrm>
            <a:off x="1307976" y="1256467"/>
            <a:ext cx="8798522" cy="5601533"/>
          </a:xfrm>
          <a:prstGeom prst="rect">
            <a:avLst/>
          </a:prstGeom>
          <a:noFill/>
        </p:spPr>
        <p:txBody>
          <a:bodyPr wrap="square" rtlCol="0">
            <a:spAutoFit/>
          </a:bodyPr>
          <a:lstStyle/>
          <a:p>
            <a:pPr marL="285750" indent="-285750">
              <a:buFont typeface="Arial" panose="020B0604020202020204" pitchFamily="34" charset="0"/>
              <a:buChar char="•"/>
            </a:pPr>
            <a:r>
              <a:rPr lang="en-US" sz="3200" dirty="0"/>
              <a:t>Individuals with a </a:t>
            </a:r>
            <a:r>
              <a:rPr lang="en-US" sz="3200" u="sng" dirty="0"/>
              <a:t>severe</a:t>
            </a:r>
            <a:r>
              <a:rPr lang="en-US" sz="3200" dirty="0"/>
              <a:t>, life-threatening allergy to a vaccine ingredient or a previous </a:t>
            </a:r>
            <a:r>
              <a:rPr lang="en-US" sz="3200" u="sng" dirty="0"/>
              <a:t>severe</a:t>
            </a:r>
            <a:r>
              <a:rPr lang="en-US" sz="3200" dirty="0"/>
              <a:t> allergic reaction to a flu vaccine</a:t>
            </a:r>
          </a:p>
          <a:p>
            <a:pPr marL="914400" lvl="1" indent="-457200">
              <a:buFont typeface="Courier New" panose="02070309020205020404" pitchFamily="49" charset="0"/>
              <a:buChar char="o"/>
            </a:pPr>
            <a:r>
              <a:rPr lang="en-US" sz="2800" dirty="0"/>
              <a:t>May be able to get alternate flu vaccine</a:t>
            </a:r>
          </a:p>
          <a:p>
            <a:pPr marL="914400" lvl="1" indent="-457200">
              <a:buFont typeface="Courier New" panose="02070309020205020404" pitchFamily="49" charset="0"/>
              <a:buChar char="o"/>
            </a:pPr>
            <a:r>
              <a:rPr lang="en-US" sz="2800" i="0" dirty="0">
                <a:solidFill>
                  <a:srgbClr val="001D35"/>
                </a:solidFill>
                <a:effectLst/>
              </a:rPr>
              <a:t>People with egg allergies can receive any appropriate flu vaccine without special precautions</a:t>
            </a:r>
            <a:endParaRPr lang="en-US" sz="2800" dirty="0"/>
          </a:p>
          <a:p>
            <a:pPr marL="285750" indent="-285750">
              <a:buFont typeface="Arial" panose="020B0604020202020204" pitchFamily="34" charset="0"/>
              <a:buChar char="•"/>
            </a:pPr>
            <a:r>
              <a:rPr lang="en-US" sz="3200" dirty="0"/>
              <a:t>People with a moderate or severe acute illness should wait until they recover</a:t>
            </a:r>
          </a:p>
          <a:p>
            <a:pPr marL="285750" indent="-285750">
              <a:buFont typeface="Arial" panose="020B0604020202020204" pitchFamily="34" charset="0"/>
              <a:buChar char="•"/>
            </a:pPr>
            <a:r>
              <a:rPr lang="en-US" sz="3200" dirty="0"/>
              <a:t>Those with a history of Guillain-Barré syndrome (GBS) within 6 weeks of a prior flu vaccination</a:t>
            </a:r>
          </a:p>
          <a:p>
            <a:pPr marL="285750" indent="-285750">
              <a:buFont typeface="Arial" panose="020B0604020202020204" pitchFamily="34" charset="0"/>
              <a:buChar char="•"/>
            </a:pPr>
            <a:r>
              <a:rPr lang="en-US" sz="3200" dirty="0"/>
              <a:t>Infants younger than 6 months of age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44659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46B62-2E6D-46F3-7914-26EE258A5B7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54C6FD7-18C5-3013-3EF6-69427EBFF437}"/>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2DB52D5D-BA88-BDF5-69FE-91B5A68AA928}"/>
              </a:ext>
            </a:extLst>
          </p:cNvPr>
          <p:cNvSpPr txBox="1"/>
          <p:nvPr/>
        </p:nvSpPr>
        <p:spPr>
          <a:xfrm>
            <a:off x="825808" y="415852"/>
            <a:ext cx="10059898"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Who should get a RSV vaccine?</a:t>
            </a:r>
          </a:p>
        </p:txBody>
      </p:sp>
      <p:cxnSp>
        <p:nvCxnSpPr>
          <p:cNvPr id="7" name="Straight Connector 6">
            <a:extLst>
              <a:ext uri="{FF2B5EF4-FFF2-40B4-BE49-F238E27FC236}">
                <a16:creationId xmlns:a16="http://schemas.microsoft.com/office/drawing/2014/main" id="{744EFCA9-71DF-EB42-BA85-F2BC2AAB447D}"/>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pic>
        <p:nvPicPr>
          <p:cNvPr id="1026" name="Picture 2" descr="Helix Image">
            <a:extLst>
              <a:ext uri="{FF2B5EF4-FFF2-40B4-BE49-F238E27FC236}">
                <a16:creationId xmlns:a16="http://schemas.microsoft.com/office/drawing/2014/main" id="{CA5797AB-7147-0885-511D-40694DAA8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353" y="1565615"/>
            <a:ext cx="6950479" cy="26471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piratory Syncytial Virus (rsv) by Science Photo Library">
            <a:extLst>
              <a:ext uri="{FF2B5EF4-FFF2-40B4-BE49-F238E27FC236}">
                <a16:creationId xmlns:a16="http://schemas.microsoft.com/office/drawing/2014/main" id="{8C4EBA05-DAE5-CF95-9CC8-1199E526EB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3129" y="1565615"/>
            <a:ext cx="4702628" cy="391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401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08667-E791-9E95-ECED-13FB6439497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95C222B-D324-5183-D4BA-1992E82D0759}"/>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992A02A3-8680-8165-5E66-C66F610C07A2}"/>
              </a:ext>
            </a:extLst>
          </p:cNvPr>
          <p:cNvSpPr txBox="1"/>
          <p:nvPr/>
        </p:nvSpPr>
        <p:spPr>
          <a:xfrm>
            <a:off x="825808" y="415852"/>
            <a:ext cx="10059898"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Who should get a RSV vaccine?</a:t>
            </a:r>
          </a:p>
        </p:txBody>
      </p:sp>
      <p:cxnSp>
        <p:nvCxnSpPr>
          <p:cNvPr id="7" name="Straight Connector 6">
            <a:extLst>
              <a:ext uri="{FF2B5EF4-FFF2-40B4-BE49-F238E27FC236}">
                <a16:creationId xmlns:a16="http://schemas.microsoft.com/office/drawing/2014/main" id="{F05E0C6F-F965-9146-BA52-EDC5EF4F79E7}"/>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79FFE0A-67DB-7598-BC8E-335EB484EA43}"/>
              </a:ext>
            </a:extLst>
          </p:cNvPr>
          <p:cNvSpPr txBox="1"/>
          <p:nvPr/>
        </p:nvSpPr>
        <p:spPr>
          <a:xfrm>
            <a:off x="1396876" y="1455883"/>
            <a:ext cx="9868024" cy="4862870"/>
          </a:xfrm>
          <a:prstGeom prst="rect">
            <a:avLst/>
          </a:prstGeom>
          <a:noFill/>
        </p:spPr>
        <p:txBody>
          <a:bodyPr wrap="square" rtlCol="0">
            <a:spAutoFit/>
          </a:bodyPr>
          <a:lstStyle/>
          <a:p>
            <a:pPr marL="571500" indent="-571500">
              <a:buFont typeface="Arial" panose="020B0604020202020204" pitchFamily="34" charset="0"/>
              <a:buChar char="•"/>
            </a:pPr>
            <a:r>
              <a:rPr lang="en-US" sz="4000" b="1" dirty="0"/>
              <a:t>Everyone</a:t>
            </a:r>
            <a:r>
              <a:rPr lang="en-US" sz="4000" dirty="0"/>
              <a:t> 75 years of age and older</a:t>
            </a:r>
          </a:p>
          <a:p>
            <a:pPr marL="571500" indent="-571500">
              <a:buFont typeface="Arial" panose="020B0604020202020204" pitchFamily="34" charset="0"/>
              <a:buChar char="•"/>
            </a:pPr>
            <a:r>
              <a:rPr lang="en-US" sz="4000" b="1" dirty="0"/>
              <a:t>Everyone</a:t>
            </a:r>
            <a:r>
              <a:rPr lang="en-US" sz="4000" dirty="0"/>
              <a:t> 50 years of age and older with:</a:t>
            </a:r>
          </a:p>
          <a:p>
            <a:pPr marL="1028700" lvl="1" indent="-571500">
              <a:buFont typeface="Courier New" panose="02070309020205020404" pitchFamily="49" charset="0"/>
              <a:buChar char="o"/>
            </a:pPr>
            <a:r>
              <a:rPr lang="en-US" sz="3600" dirty="0"/>
              <a:t>Chronic heart or lung disease</a:t>
            </a:r>
          </a:p>
          <a:p>
            <a:pPr marL="1028700" lvl="1" indent="-571500">
              <a:buFont typeface="Courier New" panose="02070309020205020404" pitchFamily="49" charset="0"/>
              <a:buChar char="o"/>
            </a:pPr>
            <a:r>
              <a:rPr lang="en-US" sz="3600" dirty="0"/>
              <a:t>Weakened immune system</a:t>
            </a:r>
          </a:p>
          <a:p>
            <a:pPr marL="1028700" lvl="1" indent="-571500">
              <a:buFont typeface="Courier New" panose="02070309020205020404" pitchFamily="49" charset="0"/>
              <a:buChar char="o"/>
            </a:pPr>
            <a:r>
              <a:rPr lang="en-US" sz="3600" dirty="0"/>
              <a:t>Certain other medical conditions</a:t>
            </a:r>
          </a:p>
          <a:p>
            <a:pPr marL="1028700" lvl="1" indent="-571500">
              <a:buFont typeface="Courier New" panose="02070309020205020404" pitchFamily="49" charset="0"/>
              <a:buChar char="o"/>
            </a:pPr>
            <a:r>
              <a:rPr lang="en-US" sz="3600" dirty="0"/>
              <a:t>Living in a nursing facility</a:t>
            </a:r>
          </a:p>
          <a:p>
            <a:pPr marL="571500" indent="-571500">
              <a:buFont typeface="Arial" panose="020B0604020202020204" pitchFamily="34" charset="0"/>
              <a:buChar char="•"/>
            </a:pPr>
            <a:r>
              <a:rPr lang="en-US" sz="3600" dirty="0"/>
              <a:t>Special considerations for pregnant women</a:t>
            </a:r>
          </a:p>
          <a:p>
            <a:pPr marL="742950" lvl="1" indent="-285750">
              <a:buFont typeface="Arial" panose="020B0604020202020204" pitchFamily="34" charset="0"/>
              <a:buChar char="•"/>
            </a:pPr>
            <a:endParaRPr lang="en-US" sz="3200" b="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25907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1972A7-B825-44D7-9632-9C204B8C0F2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558E0910-4C7E-4263-8DED-7BC5291F79C8}"/>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3" name="Rectangle 2"/>
          <p:cNvSpPr/>
          <p:nvPr/>
        </p:nvSpPr>
        <p:spPr>
          <a:xfrm>
            <a:off x="931207" y="1497874"/>
            <a:ext cx="10302849" cy="378565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Review risks of some common vaccine-preventable diseases in adults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prstClr val="black"/>
                </a:solidFill>
                <a:latin typeface="Calibri"/>
              </a:rPr>
              <a:t>Review which common vaccines you should get NOW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Review why you should not get a vaccine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prstClr val="black"/>
                </a:solidFill>
                <a:latin typeface="Calibri"/>
              </a:rPr>
              <a:t>Review myths about the COVID</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FF9DEADC-7479-4F1F-AB7A-95DF219EE8C4}"/>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2785BD3-D595-4FF6-96F1-BACA7733365F}"/>
              </a:ext>
            </a:extLst>
          </p:cNvPr>
          <p:cNvSpPr txBox="1"/>
          <p:nvPr/>
        </p:nvSpPr>
        <p:spPr>
          <a:xfrm>
            <a:off x="811981" y="415852"/>
            <a:ext cx="970322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a:ln>
                  <a:noFill/>
                </a:ln>
                <a:solidFill>
                  <a:srgbClr val="00314B"/>
                </a:solidFill>
                <a:effectLst/>
                <a:uLnTx/>
                <a:uFillTx/>
                <a:latin typeface="Calibri" panose="020F0502020204030204" pitchFamily="34" charset="0"/>
                <a:ea typeface="+mn-ea"/>
                <a:cs typeface="Calibri" panose="020F0502020204030204" pitchFamily="34" charset="0"/>
              </a:rPr>
              <a:t>Discussion Overview</a:t>
            </a:r>
          </a:p>
        </p:txBody>
      </p:sp>
    </p:spTree>
    <p:extLst>
      <p:ext uri="{BB962C8B-B14F-4D97-AF65-F5344CB8AC3E}">
        <p14:creationId xmlns:p14="http://schemas.microsoft.com/office/powerpoint/2010/main" val="99347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19542-77E5-965F-2F42-411EAB69CC2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8474C7-B76D-0BFB-EB00-4A587B6BE77F}"/>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63C03C22-7751-37A8-F7B6-D33668CA0592}"/>
              </a:ext>
            </a:extLst>
          </p:cNvPr>
          <p:cNvSpPr txBox="1"/>
          <p:nvPr/>
        </p:nvSpPr>
        <p:spPr>
          <a:xfrm>
            <a:off x="825808" y="415852"/>
            <a:ext cx="10059898"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Who should NOT get a RSV vaccine?</a:t>
            </a:r>
          </a:p>
        </p:txBody>
      </p:sp>
      <p:cxnSp>
        <p:nvCxnSpPr>
          <p:cNvPr id="7" name="Straight Connector 6">
            <a:extLst>
              <a:ext uri="{FF2B5EF4-FFF2-40B4-BE49-F238E27FC236}">
                <a16:creationId xmlns:a16="http://schemas.microsoft.com/office/drawing/2014/main" id="{015F6E7D-7D0E-57F4-A08E-D342220A2ADA}"/>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CE9D604-49CA-52FD-A3F7-CBB08280BD52}"/>
              </a:ext>
            </a:extLst>
          </p:cNvPr>
          <p:cNvSpPr txBox="1"/>
          <p:nvPr/>
        </p:nvSpPr>
        <p:spPr>
          <a:xfrm>
            <a:off x="1173719" y="1474264"/>
            <a:ext cx="8798522" cy="4062651"/>
          </a:xfrm>
          <a:prstGeom prst="rect">
            <a:avLst/>
          </a:prstGeom>
          <a:noFill/>
        </p:spPr>
        <p:txBody>
          <a:bodyPr wrap="square" rtlCol="0">
            <a:spAutoFit/>
          </a:bodyPr>
          <a:lstStyle/>
          <a:p>
            <a:pPr marL="571500" indent="-571500">
              <a:buFont typeface="Arial" panose="020B0604020202020204" pitchFamily="34" charset="0"/>
              <a:buChar char="•"/>
            </a:pPr>
            <a:r>
              <a:rPr lang="en-US" sz="4000" dirty="0"/>
              <a:t>If you got a previous RSV vaccine</a:t>
            </a:r>
          </a:p>
          <a:p>
            <a:pPr marL="571500" indent="-571500">
              <a:buFont typeface="Arial" panose="020B0604020202020204" pitchFamily="34" charset="0"/>
              <a:buChar char="•"/>
            </a:pPr>
            <a:r>
              <a:rPr lang="en-US" sz="4000" dirty="0"/>
              <a:t>If you had a severe allergic reaction to any component of the vaccine</a:t>
            </a:r>
          </a:p>
          <a:p>
            <a:pPr marL="571500" indent="-571500">
              <a:buFont typeface="Arial" panose="020B0604020202020204" pitchFamily="34" charset="0"/>
              <a:buChar char="•"/>
            </a:pPr>
            <a:r>
              <a:rPr lang="en-US" sz="4000" dirty="0"/>
              <a:t>People with a moderate or severe acute illness should wait until they recover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9460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06BF3-7358-344A-F74A-7E99A4F433E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EAEA419-7F11-3025-72E8-E25BC86008FD}"/>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83D9773D-2628-D24A-5EF4-B20C0E293229}"/>
              </a:ext>
            </a:extLst>
          </p:cNvPr>
          <p:cNvSpPr txBox="1"/>
          <p:nvPr/>
        </p:nvSpPr>
        <p:spPr>
          <a:xfrm>
            <a:off x="825808" y="415852"/>
            <a:ext cx="10059898" cy="707886"/>
          </a:xfrm>
          <a:prstGeom prst="rect">
            <a:avLst/>
          </a:prstGeom>
          <a:noFill/>
        </p:spPr>
        <p:txBody>
          <a:bodyPr wrap="square" rtlCol="0">
            <a:spAutoFit/>
          </a:bodyPr>
          <a:lstStyle/>
          <a:p>
            <a:pPr defTabSz="457200">
              <a:spcBef>
                <a:spcPct val="0"/>
              </a:spcBef>
            </a:pPr>
            <a:r>
              <a:rPr lang="en-US" sz="4000" b="1" i="1" dirty="0">
                <a:solidFill>
                  <a:srgbClr val="00314B"/>
                </a:solidFill>
                <a:latin typeface="Calibri" panose="020F0502020204030204" pitchFamily="34" charset="0"/>
                <a:ea typeface="+mj-ea"/>
                <a:cs typeface="Calibri" panose="020F0502020204030204" pitchFamily="34" charset="0"/>
              </a:rPr>
              <a:t>Who should get the Pneumococcal vaccine?</a:t>
            </a:r>
          </a:p>
        </p:txBody>
      </p:sp>
      <p:cxnSp>
        <p:nvCxnSpPr>
          <p:cNvPr id="7" name="Straight Connector 6">
            <a:extLst>
              <a:ext uri="{FF2B5EF4-FFF2-40B4-BE49-F238E27FC236}">
                <a16:creationId xmlns:a16="http://schemas.microsoft.com/office/drawing/2014/main" id="{42C14E4E-EEDA-0DD5-E662-E33045D931BE}"/>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pic>
        <p:nvPicPr>
          <p:cNvPr id="2050" name="Picture 2" descr="A computer-generated image of Streptococcus pneumoniae based on scanning electron microscopic imagery.">
            <a:extLst>
              <a:ext uri="{FF2B5EF4-FFF2-40B4-BE49-F238E27FC236}">
                <a16:creationId xmlns:a16="http://schemas.microsoft.com/office/drawing/2014/main" id="{FB7D6EDB-36CF-B63A-A90B-4D8D8B705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514" y="1252535"/>
            <a:ext cx="7778025" cy="440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808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62366-E4E4-404A-7F50-6772ADAAEF5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9732A9B-A794-0EE3-C54D-C80646D9B574}"/>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D2C30BCD-7959-C7AF-93EB-05E0FCF204D0}"/>
              </a:ext>
            </a:extLst>
          </p:cNvPr>
          <p:cNvSpPr txBox="1"/>
          <p:nvPr/>
        </p:nvSpPr>
        <p:spPr>
          <a:xfrm>
            <a:off x="825808" y="415852"/>
            <a:ext cx="10059898" cy="707886"/>
          </a:xfrm>
          <a:prstGeom prst="rect">
            <a:avLst/>
          </a:prstGeom>
          <a:noFill/>
        </p:spPr>
        <p:txBody>
          <a:bodyPr wrap="square" rtlCol="0">
            <a:spAutoFit/>
          </a:bodyPr>
          <a:lstStyle/>
          <a:p>
            <a:pPr defTabSz="457200">
              <a:spcBef>
                <a:spcPct val="0"/>
              </a:spcBef>
            </a:pPr>
            <a:r>
              <a:rPr lang="en-US" sz="4000" b="1" i="1" dirty="0">
                <a:solidFill>
                  <a:srgbClr val="00314B"/>
                </a:solidFill>
                <a:latin typeface="Calibri" panose="020F0502020204030204" pitchFamily="34" charset="0"/>
                <a:ea typeface="+mj-ea"/>
                <a:cs typeface="Calibri" panose="020F0502020204030204" pitchFamily="34" charset="0"/>
              </a:rPr>
              <a:t>Who should get the Pneumococcal vaccine?</a:t>
            </a:r>
          </a:p>
        </p:txBody>
      </p:sp>
      <p:cxnSp>
        <p:nvCxnSpPr>
          <p:cNvPr id="7" name="Straight Connector 6">
            <a:extLst>
              <a:ext uri="{FF2B5EF4-FFF2-40B4-BE49-F238E27FC236}">
                <a16:creationId xmlns:a16="http://schemas.microsoft.com/office/drawing/2014/main" id="{5E1568F7-B13F-638E-0B3F-286758C9FAB9}"/>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4267B59-38AC-F8AB-C1E1-C4848026A816}"/>
              </a:ext>
            </a:extLst>
          </p:cNvPr>
          <p:cNvSpPr txBox="1"/>
          <p:nvPr/>
        </p:nvSpPr>
        <p:spPr>
          <a:xfrm>
            <a:off x="1098845" y="1417783"/>
            <a:ext cx="9868024" cy="3970318"/>
          </a:xfrm>
          <a:prstGeom prst="rect">
            <a:avLst/>
          </a:prstGeom>
          <a:noFill/>
        </p:spPr>
        <p:txBody>
          <a:bodyPr wrap="square" rtlCol="0">
            <a:spAutoFit/>
          </a:bodyPr>
          <a:lstStyle/>
          <a:p>
            <a:pPr marL="342900" lvl="0" indent="-342900">
              <a:buFont typeface="Arial" panose="020B0604020202020204" pitchFamily="34" charset="0"/>
              <a:buChar char="•"/>
            </a:pPr>
            <a:r>
              <a:rPr lang="en-US" sz="3600" b="1" dirty="0"/>
              <a:t>All</a:t>
            </a:r>
            <a:r>
              <a:rPr lang="en-US" sz="3600" dirty="0"/>
              <a:t> aged 50 years and older </a:t>
            </a:r>
          </a:p>
          <a:p>
            <a:pPr marL="342900" lvl="0" indent="-342900">
              <a:buFont typeface="Arial" panose="020B0604020202020204" pitchFamily="34" charset="0"/>
              <a:buChar char="•"/>
            </a:pPr>
            <a:r>
              <a:rPr lang="en-US" sz="3600" b="1" dirty="0"/>
              <a:t>All</a:t>
            </a:r>
            <a:r>
              <a:rPr lang="en-US" sz="3600" dirty="0"/>
              <a:t> aged 19-49 years of age with certain chronic medical conditions</a:t>
            </a:r>
          </a:p>
          <a:p>
            <a:pPr marL="342900" lvl="0" indent="-342900">
              <a:buFont typeface="Arial" panose="020B0604020202020204" pitchFamily="34" charset="0"/>
              <a:buChar char="•"/>
            </a:pPr>
            <a:r>
              <a:rPr lang="en-US" sz="3600" b="1" dirty="0"/>
              <a:t>All</a:t>
            </a:r>
            <a:r>
              <a:rPr lang="en-US" sz="3600" dirty="0"/>
              <a:t> adults with weakened immune systems</a:t>
            </a:r>
          </a:p>
          <a:p>
            <a:pPr marL="342900" lvl="0" indent="-342900">
              <a:buFont typeface="Arial" panose="020B0604020202020204" pitchFamily="34" charset="0"/>
              <a:buChar char="•"/>
            </a:pPr>
            <a:r>
              <a:rPr lang="en-US" sz="3600" dirty="0"/>
              <a:t>All adults who have had their </a:t>
            </a:r>
            <a:r>
              <a:rPr lang="en-US" sz="3600" b="1" dirty="0"/>
              <a:t>spleen removed </a:t>
            </a:r>
            <a:r>
              <a:rPr lang="en-US" sz="3600" dirty="0"/>
              <a:t>or who have a </a:t>
            </a:r>
            <a:r>
              <a:rPr lang="en-US" sz="3600" b="1" dirty="0"/>
              <a:t>spleen disorder </a:t>
            </a:r>
          </a:p>
          <a:p>
            <a:pPr marL="342900" lvl="0" indent="-342900">
              <a:buFont typeface="Arial" panose="020B0604020202020204" pitchFamily="34" charset="0"/>
              <a:buChar char="•"/>
            </a:pPr>
            <a:r>
              <a:rPr lang="en-US" sz="3600" b="1" dirty="0"/>
              <a:t>Native Americans </a:t>
            </a:r>
            <a:r>
              <a:rPr lang="en-US" sz="3600" dirty="0"/>
              <a:t>&amp; Alaska Natives </a:t>
            </a:r>
          </a:p>
        </p:txBody>
      </p:sp>
    </p:spTree>
    <p:extLst>
      <p:ext uri="{BB962C8B-B14F-4D97-AF65-F5344CB8AC3E}">
        <p14:creationId xmlns:p14="http://schemas.microsoft.com/office/powerpoint/2010/main" val="4243177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1D077-6A35-6C50-E4B0-AFD6E28AFD4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4176F49-0DCD-A3C0-E4DF-BBCFA899893F}"/>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1B248BEA-9BD9-42DA-A79D-3526B046A8CC}"/>
              </a:ext>
            </a:extLst>
          </p:cNvPr>
          <p:cNvSpPr txBox="1"/>
          <p:nvPr/>
        </p:nvSpPr>
        <p:spPr>
          <a:xfrm>
            <a:off x="825808" y="415852"/>
            <a:ext cx="10858192" cy="707886"/>
          </a:xfrm>
          <a:prstGeom prst="rect">
            <a:avLst/>
          </a:prstGeom>
          <a:noFill/>
        </p:spPr>
        <p:txBody>
          <a:bodyPr wrap="square" rtlCol="0">
            <a:spAutoFit/>
          </a:bodyPr>
          <a:lstStyle/>
          <a:p>
            <a:pPr defTabSz="457200">
              <a:spcBef>
                <a:spcPct val="0"/>
              </a:spcBef>
            </a:pPr>
            <a:r>
              <a:rPr lang="en-US" sz="4000" b="1" i="1" dirty="0">
                <a:solidFill>
                  <a:srgbClr val="00314B"/>
                </a:solidFill>
                <a:latin typeface="Calibri" panose="020F0502020204030204" pitchFamily="34" charset="0"/>
                <a:ea typeface="+mj-ea"/>
                <a:cs typeface="Calibri" panose="020F0502020204030204" pitchFamily="34" charset="0"/>
              </a:rPr>
              <a:t>Who should NOT get the Pneumococcal vaccine?</a:t>
            </a:r>
          </a:p>
        </p:txBody>
      </p:sp>
      <p:cxnSp>
        <p:nvCxnSpPr>
          <p:cNvPr id="7" name="Straight Connector 6">
            <a:extLst>
              <a:ext uri="{FF2B5EF4-FFF2-40B4-BE49-F238E27FC236}">
                <a16:creationId xmlns:a16="http://schemas.microsoft.com/office/drawing/2014/main" id="{690E228D-FFC7-060B-4F40-24C5DA5764AC}"/>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1FA1327-55CE-60FD-0889-16F834510ED9}"/>
              </a:ext>
            </a:extLst>
          </p:cNvPr>
          <p:cNvSpPr txBox="1"/>
          <p:nvPr/>
        </p:nvSpPr>
        <p:spPr>
          <a:xfrm>
            <a:off x="1066896" y="1573967"/>
            <a:ext cx="9577721"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a:t>Those who have had a severe allergic reaction to any component of the vaccine </a:t>
            </a:r>
          </a:p>
          <a:p>
            <a:pPr marL="285750" indent="-285750">
              <a:buFont typeface="Arial" panose="020B0604020202020204" pitchFamily="34" charset="0"/>
              <a:buChar char="•"/>
            </a:pPr>
            <a:r>
              <a:rPr lang="en-US" sz="3600" dirty="0"/>
              <a:t>Those who have had a severe allergic reaction to any diphtheria toxoid–containing vaccine</a:t>
            </a:r>
          </a:p>
          <a:p>
            <a:pPr marL="285750" indent="-285750">
              <a:buFont typeface="Arial" panose="020B0604020202020204" pitchFamily="34" charset="0"/>
              <a:buChar char="•"/>
            </a:pPr>
            <a:r>
              <a:rPr lang="en-US" sz="3600" dirty="0"/>
              <a:t>Those with a moderate or severe acute illness should wait until they recover</a:t>
            </a:r>
          </a:p>
        </p:txBody>
      </p:sp>
    </p:spTree>
    <p:extLst>
      <p:ext uri="{BB962C8B-B14F-4D97-AF65-F5344CB8AC3E}">
        <p14:creationId xmlns:p14="http://schemas.microsoft.com/office/powerpoint/2010/main" val="3343642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8DB94-0A55-8312-B646-7D950D2BA1A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EA07D2F-4961-0992-B9BA-C87A8D6F5FFF}"/>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6CD56FE1-7712-A2B0-384E-5876DD9E6854}"/>
              </a:ext>
            </a:extLst>
          </p:cNvPr>
          <p:cNvSpPr txBox="1"/>
          <p:nvPr/>
        </p:nvSpPr>
        <p:spPr>
          <a:xfrm>
            <a:off x="825808" y="415852"/>
            <a:ext cx="9703229" cy="830997"/>
          </a:xfrm>
          <a:prstGeom prst="rect">
            <a:avLst/>
          </a:prstGeom>
          <a:noFill/>
        </p:spPr>
        <p:txBody>
          <a:bodyPr wrap="square" rtlCol="0">
            <a:spAutoFit/>
          </a:bodyPr>
          <a:lstStyle/>
          <a:p>
            <a:pPr defTabSz="457200">
              <a:spcBef>
                <a:spcPct val="0"/>
              </a:spcBef>
            </a:pPr>
            <a:r>
              <a:rPr lang="en-US" sz="4800" b="1" i="1" dirty="0">
                <a:solidFill>
                  <a:srgbClr val="00314B"/>
                </a:solidFill>
                <a:latin typeface="Calibri" panose="020F0502020204030204" pitchFamily="34" charset="0"/>
                <a:ea typeface="+mj-ea"/>
                <a:cs typeface="Calibri" panose="020F0502020204030204" pitchFamily="34" charset="0"/>
              </a:rPr>
              <a:t>Common COVID myths</a:t>
            </a:r>
          </a:p>
        </p:txBody>
      </p:sp>
      <p:cxnSp>
        <p:nvCxnSpPr>
          <p:cNvPr id="7" name="Straight Connector 6">
            <a:extLst>
              <a:ext uri="{FF2B5EF4-FFF2-40B4-BE49-F238E27FC236}">
                <a16:creationId xmlns:a16="http://schemas.microsoft.com/office/drawing/2014/main" id="{C9454E9D-B077-9DD1-9D99-DED9BA66C629}"/>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480F2AD-5733-3614-8968-4E9B314FE67B}"/>
              </a:ext>
            </a:extLst>
          </p:cNvPr>
          <p:cNvSpPr txBox="1"/>
          <p:nvPr/>
        </p:nvSpPr>
        <p:spPr>
          <a:xfrm>
            <a:off x="947056" y="1293555"/>
            <a:ext cx="9960429" cy="4462760"/>
          </a:xfrm>
          <a:prstGeom prst="rect">
            <a:avLst/>
          </a:prstGeom>
          <a:noFill/>
        </p:spPr>
        <p:txBody>
          <a:bodyPr wrap="square" rtlCol="0">
            <a:spAutoFit/>
          </a:bodyPr>
          <a:lstStyle/>
          <a:p>
            <a:r>
              <a:rPr lang="en-US" sz="3200" b="1" dirty="0"/>
              <a:t>The COVID vaccines were developed too fast to be safe</a:t>
            </a:r>
          </a:p>
          <a:p>
            <a:pPr marL="914400" lvl="1" indent="-457200">
              <a:buFont typeface="Arial" panose="020B0604020202020204" pitchFamily="34" charset="0"/>
              <a:buChar char="•"/>
            </a:pPr>
            <a:r>
              <a:rPr lang="en-US" sz="2800" dirty="0"/>
              <a:t>COVID-19 vaccines have undergone the most intensive safety analysis in US history</a:t>
            </a:r>
          </a:p>
          <a:p>
            <a:pPr marL="914400" lvl="1" indent="-457200">
              <a:buFont typeface="Arial" panose="020B0604020202020204" pitchFamily="34" charset="0"/>
              <a:buChar char="•"/>
            </a:pPr>
            <a:r>
              <a:rPr lang="en-US" sz="2800" dirty="0"/>
              <a:t>COVID-19 vaccines continue to be monitored for safety, even after FDA approval, to make sure they continue to meet FDA's standards for safety &amp; effectiveness</a:t>
            </a:r>
          </a:p>
          <a:p>
            <a:pPr marL="914400" lvl="1" indent="-457200">
              <a:buFont typeface="Arial" panose="020B0604020202020204" pitchFamily="34" charset="0"/>
              <a:buChar char="•"/>
            </a:pPr>
            <a:r>
              <a:rPr lang="en-US" sz="2800" dirty="0"/>
              <a:t>As an example, these systems have identified anaphylaxis &amp; myocarditis or pericarditis as serious types of rare adverse events following COVID-19 vaccination &amp; appropriate actions were taken to advise clinicians &amp; the public</a:t>
            </a:r>
          </a:p>
        </p:txBody>
      </p:sp>
    </p:spTree>
    <p:extLst>
      <p:ext uri="{BB962C8B-B14F-4D97-AF65-F5344CB8AC3E}">
        <p14:creationId xmlns:p14="http://schemas.microsoft.com/office/powerpoint/2010/main" val="2427541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C27E5-C9DD-625B-9365-C4335BD3733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103F2C2-6545-DAAE-4DFE-CCFC26977241}"/>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E1FA7A47-7FEF-E3E3-59F4-91B9F118E79F}"/>
              </a:ext>
            </a:extLst>
          </p:cNvPr>
          <p:cNvSpPr txBox="1"/>
          <p:nvPr/>
        </p:nvSpPr>
        <p:spPr>
          <a:xfrm>
            <a:off x="825808" y="415852"/>
            <a:ext cx="9703229" cy="830997"/>
          </a:xfrm>
          <a:prstGeom prst="rect">
            <a:avLst/>
          </a:prstGeom>
          <a:noFill/>
        </p:spPr>
        <p:txBody>
          <a:bodyPr wrap="square" rtlCol="0">
            <a:spAutoFit/>
          </a:bodyPr>
          <a:lstStyle/>
          <a:p>
            <a:pPr defTabSz="457200">
              <a:spcBef>
                <a:spcPct val="0"/>
              </a:spcBef>
            </a:pPr>
            <a:r>
              <a:rPr lang="en-US" sz="4800" b="1" i="1" dirty="0">
                <a:solidFill>
                  <a:srgbClr val="00314B"/>
                </a:solidFill>
                <a:latin typeface="Calibri" panose="020F0502020204030204" pitchFamily="34" charset="0"/>
                <a:ea typeface="+mj-ea"/>
                <a:cs typeface="Calibri" panose="020F0502020204030204" pitchFamily="34" charset="0"/>
              </a:rPr>
              <a:t>Common </a:t>
            </a:r>
            <a:r>
              <a:rPr lang="en-US" sz="4800" b="1" i="1" dirty="0">
                <a:solidFill>
                  <a:srgbClr val="00314B"/>
                </a:solidFill>
                <a:latin typeface="Calibri" panose="020F0502020204030204" pitchFamily="34" charset="0"/>
                <a:cs typeface="Calibri" panose="020F0502020204030204" pitchFamily="34" charset="0"/>
              </a:rPr>
              <a:t>COVID </a:t>
            </a:r>
            <a:r>
              <a:rPr lang="en-US" sz="4800" b="1" i="1" dirty="0">
                <a:solidFill>
                  <a:srgbClr val="00314B"/>
                </a:solidFill>
                <a:latin typeface="Calibri" panose="020F0502020204030204" pitchFamily="34" charset="0"/>
                <a:ea typeface="+mj-ea"/>
                <a:cs typeface="Calibri" panose="020F0502020204030204" pitchFamily="34" charset="0"/>
              </a:rPr>
              <a:t>myths</a:t>
            </a:r>
          </a:p>
        </p:txBody>
      </p:sp>
      <p:cxnSp>
        <p:nvCxnSpPr>
          <p:cNvPr id="7" name="Straight Connector 6">
            <a:extLst>
              <a:ext uri="{FF2B5EF4-FFF2-40B4-BE49-F238E27FC236}">
                <a16:creationId xmlns:a16="http://schemas.microsoft.com/office/drawing/2014/main" id="{0B5CBC0E-CADB-6DD6-DFA2-D40F26E19337}"/>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627CC8-2A11-F060-08A9-137833F4A8B0}"/>
              </a:ext>
            </a:extLst>
          </p:cNvPr>
          <p:cNvSpPr txBox="1"/>
          <p:nvPr/>
        </p:nvSpPr>
        <p:spPr>
          <a:xfrm>
            <a:off x="947056" y="1293555"/>
            <a:ext cx="9960429" cy="5016758"/>
          </a:xfrm>
          <a:prstGeom prst="rect">
            <a:avLst/>
          </a:prstGeom>
          <a:noFill/>
        </p:spPr>
        <p:txBody>
          <a:bodyPr wrap="square" rtlCol="0">
            <a:spAutoFit/>
          </a:bodyPr>
          <a:lstStyle/>
          <a:p>
            <a:r>
              <a:rPr lang="en-US" sz="3200" b="1" dirty="0"/>
              <a:t>The COVID vaccines were developed too fast to be safe</a:t>
            </a:r>
          </a:p>
          <a:p>
            <a:pPr marL="742950" lvl="1" indent="-285750">
              <a:buFont typeface="Arial" panose="020B0604020202020204" pitchFamily="34" charset="0"/>
              <a:buChar char="•"/>
            </a:pPr>
            <a:r>
              <a:rPr lang="en-US" dirty="0"/>
              <a:t>Anaphylaxis risk – 1 in 5 </a:t>
            </a:r>
            <a:r>
              <a:rPr lang="en-US" b="1" u="sng" dirty="0"/>
              <a:t>million</a:t>
            </a:r>
            <a:r>
              <a:rPr lang="en-US" dirty="0"/>
              <a:t> doses</a:t>
            </a:r>
          </a:p>
          <a:p>
            <a:pPr marL="742950" lvl="1" indent="-285750">
              <a:buFont typeface="Arial" panose="020B0604020202020204" pitchFamily="34" charset="0"/>
              <a:buChar char="•"/>
            </a:pPr>
            <a:r>
              <a:rPr lang="en-US" dirty="0"/>
              <a:t>Myocarditis/Pericarditis – primarily associated with 2</a:t>
            </a:r>
            <a:r>
              <a:rPr lang="en-US" baseline="30000" dirty="0"/>
              <a:t>nd</a:t>
            </a:r>
            <a:r>
              <a:rPr lang="en-US" dirty="0"/>
              <a:t> dose of mRNA vaccine occurring primarily in adolescent/young adult males with 80% recovering completely within 8 weeks</a:t>
            </a:r>
          </a:p>
          <a:p>
            <a:pPr marL="742950" lvl="1" indent="-285750">
              <a:buFont typeface="Arial" panose="020B0604020202020204" pitchFamily="34" charset="0"/>
              <a:buChar char="•"/>
            </a:pPr>
            <a:r>
              <a:rPr lang="en-US" dirty="0"/>
              <a:t>Other rare events, such as </a:t>
            </a:r>
            <a:r>
              <a:rPr lang="en-US" dirty="0">
                <a:hlinkClick r:id="rId4"/>
              </a:rPr>
              <a:t>Guillain-Barré syndrome (GBS)</a:t>
            </a:r>
            <a:r>
              <a:rPr lang="en-US" dirty="0"/>
              <a:t>, were (&amp; are) also monitored for &amp; studied</a:t>
            </a:r>
          </a:p>
          <a:p>
            <a:pPr marL="1200150" lvl="2" indent="-285750">
              <a:buFont typeface="Courier New" panose="02070309020205020404" pitchFamily="49" charset="0"/>
              <a:buChar char="o"/>
            </a:pPr>
            <a:r>
              <a:rPr lang="en-US" dirty="0"/>
              <a:t>GBS is rare neurologic disorder in which the body's immune system damages nerves causing muscle weakness &amp; sometimes paralysis</a:t>
            </a:r>
          </a:p>
          <a:p>
            <a:pPr marL="1200150" lvl="2" indent="-285750">
              <a:buFont typeface="Courier New" panose="02070309020205020404" pitchFamily="49" charset="0"/>
              <a:buChar char="o"/>
            </a:pPr>
            <a:r>
              <a:rPr lang="en-US" dirty="0"/>
              <a:t>Risk was primarily associated with the J&amp;J/Janssen COVID-19 vaccine, which is no longer available in the United States as of May 2023</a:t>
            </a:r>
          </a:p>
          <a:p>
            <a:pPr marL="742950" lvl="1" indent="-285750">
              <a:buFont typeface="Arial" panose="020B0604020202020204" pitchFamily="34" charset="0"/>
              <a:buChar char="•"/>
            </a:pPr>
            <a:r>
              <a:rPr lang="en-US" dirty="0"/>
              <a:t>Thrombosis with Thrombocytopenia Syndrome (TTS)</a:t>
            </a:r>
          </a:p>
          <a:p>
            <a:pPr marL="1200150" lvl="2" indent="-285750">
              <a:buFont typeface="Courier New" panose="02070309020205020404" pitchFamily="49" charset="0"/>
              <a:buChar char="o"/>
            </a:pPr>
            <a:r>
              <a:rPr lang="en-US" dirty="0"/>
              <a:t>TTS causes blood clots and low platelets (blood cells that help with clotting)</a:t>
            </a:r>
          </a:p>
          <a:p>
            <a:pPr marL="1200150" lvl="2" indent="-285750">
              <a:buFont typeface="Courier New" panose="02070309020205020404" pitchFamily="49" charset="0"/>
              <a:buChar char="o"/>
            </a:pPr>
            <a:r>
              <a:rPr lang="en-US" dirty="0"/>
              <a:t>4 per one </a:t>
            </a:r>
            <a:r>
              <a:rPr lang="en-US" b="1" u="sng" dirty="0"/>
              <a:t>million</a:t>
            </a:r>
            <a:r>
              <a:rPr lang="en-US" dirty="0"/>
              <a:t> doses after getting the J&amp;J/Janssen COVID-19 vaccine only</a:t>
            </a:r>
          </a:p>
          <a:p>
            <a:pPr marL="1200150" lvl="2" indent="-285750">
              <a:buFont typeface="Courier New" panose="02070309020205020404" pitchFamily="49" charset="0"/>
              <a:buChar char="o"/>
            </a:pPr>
            <a:r>
              <a:rPr lang="en-US" dirty="0"/>
              <a:t>Higher rates among women ages 30-49 years (9-10 cases per </a:t>
            </a:r>
            <a:r>
              <a:rPr lang="en-US" b="1" u="sng" dirty="0"/>
              <a:t>million</a:t>
            </a:r>
            <a:r>
              <a:rPr lang="en-US" dirty="0"/>
              <a:t>)</a:t>
            </a:r>
          </a:p>
          <a:p>
            <a:pPr marL="742950" lvl="1" indent="-285750">
              <a:buFont typeface="Arial" panose="020B0604020202020204" pitchFamily="34" charset="0"/>
              <a:buChar char="•"/>
            </a:pPr>
            <a:r>
              <a:rPr lang="en-US" dirty="0"/>
              <a:t>Deaths</a:t>
            </a:r>
          </a:p>
          <a:p>
            <a:pPr marL="1200150" lvl="2" indent="-285750">
              <a:buFont typeface="Courier New" panose="02070309020205020404" pitchFamily="49" charset="0"/>
              <a:buChar char="o"/>
            </a:pPr>
            <a:r>
              <a:rPr lang="en-US" dirty="0"/>
              <a:t>Data shows that people who </a:t>
            </a:r>
            <a:r>
              <a:rPr lang="en-US" b="1" u="sng" dirty="0"/>
              <a:t>receive</a:t>
            </a:r>
            <a:r>
              <a:rPr lang="en-US" dirty="0"/>
              <a:t> COVID-19 vaccines are </a:t>
            </a:r>
            <a:r>
              <a:rPr lang="en-US" b="1" dirty="0"/>
              <a:t>less likely </a:t>
            </a:r>
            <a:r>
              <a:rPr lang="en-US" dirty="0"/>
              <a:t>to die from COVID-19 or COVID-19-related complications than those who are unvaccinated</a:t>
            </a:r>
          </a:p>
        </p:txBody>
      </p:sp>
    </p:spTree>
    <p:extLst>
      <p:ext uri="{BB962C8B-B14F-4D97-AF65-F5344CB8AC3E}">
        <p14:creationId xmlns:p14="http://schemas.microsoft.com/office/powerpoint/2010/main" val="1147199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1A7F2-6AC6-8115-A2F5-27BE18430BD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4D47D8-2D84-B4C5-AF70-91199936594A}"/>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8C34C6E1-BB39-EB75-D149-A942F7371BD1}"/>
              </a:ext>
            </a:extLst>
          </p:cNvPr>
          <p:cNvSpPr txBox="1"/>
          <p:nvPr/>
        </p:nvSpPr>
        <p:spPr>
          <a:xfrm>
            <a:off x="825808" y="415852"/>
            <a:ext cx="9703229" cy="830997"/>
          </a:xfrm>
          <a:prstGeom prst="rect">
            <a:avLst/>
          </a:prstGeom>
          <a:noFill/>
        </p:spPr>
        <p:txBody>
          <a:bodyPr wrap="square" rtlCol="0">
            <a:spAutoFit/>
          </a:bodyPr>
          <a:lstStyle/>
          <a:p>
            <a:pPr defTabSz="457200">
              <a:spcBef>
                <a:spcPct val="0"/>
              </a:spcBef>
            </a:pPr>
            <a:r>
              <a:rPr lang="en-US" sz="4800" b="1" i="1" dirty="0">
                <a:solidFill>
                  <a:srgbClr val="00314B"/>
                </a:solidFill>
                <a:latin typeface="Calibri" panose="020F0502020204030204" pitchFamily="34" charset="0"/>
                <a:ea typeface="+mj-ea"/>
                <a:cs typeface="Calibri" panose="020F0502020204030204" pitchFamily="34" charset="0"/>
              </a:rPr>
              <a:t>Common </a:t>
            </a:r>
            <a:r>
              <a:rPr lang="en-US" sz="4800" b="1" i="1" dirty="0">
                <a:solidFill>
                  <a:srgbClr val="00314B"/>
                </a:solidFill>
                <a:latin typeface="Calibri" panose="020F0502020204030204" pitchFamily="34" charset="0"/>
                <a:cs typeface="Calibri" panose="020F0502020204030204" pitchFamily="34" charset="0"/>
              </a:rPr>
              <a:t>COVID </a:t>
            </a:r>
            <a:r>
              <a:rPr lang="en-US" sz="4800" b="1" i="1" dirty="0">
                <a:solidFill>
                  <a:srgbClr val="00314B"/>
                </a:solidFill>
                <a:latin typeface="Calibri" panose="020F0502020204030204" pitchFamily="34" charset="0"/>
                <a:ea typeface="+mj-ea"/>
                <a:cs typeface="Calibri" panose="020F0502020204030204" pitchFamily="34" charset="0"/>
              </a:rPr>
              <a:t>myths</a:t>
            </a:r>
          </a:p>
        </p:txBody>
      </p:sp>
      <p:cxnSp>
        <p:nvCxnSpPr>
          <p:cNvPr id="7" name="Straight Connector 6">
            <a:extLst>
              <a:ext uri="{FF2B5EF4-FFF2-40B4-BE49-F238E27FC236}">
                <a16:creationId xmlns:a16="http://schemas.microsoft.com/office/drawing/2014/main" id="{ABEA545D-79E7-30EF-AC8B-3731F3637C91}"/>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204EEDB-D3BB-A52F-FD91-273498173728}"/>
              </a:ext>
            </a:extLst>
          </p:cNvPr>
          <p:cNvSpPr txBox="1"/>
          <p:nvPr/>
        </p:nvSpPr>
        <p:spPr>
          <a:xfrm>
            <a:off x="947056" y="1293555"/>
            <a:ext cx="10838540" cy="3170099"/>
          </a:xfrm>
          <a:prstGeom prst="rect">
            <a:avLst/>
          </a:prstGeom>
          <a:noFill/>
        </p:spPr>
        <p:txBody>
          <a:bodyPr wrap="square" rtlCol="0">
            <a:spAutoFit/>
          </a:bodyPr>
          <a:lstStyle/>
          <a:p>
            <a:r>
              <a:rPr lang="en-US" sz="3200" b="1" dirty="0"/>
              <a:t>COVID-19 vaccines cause cancer or make cancer harder to treat</a:t>
            </a:r>
          </a:p>
          <a:p>
            <a:pPr marL="285750" indent="-285750">
              <a:buFont typeface="Arial" panose="020B0604020202020204" pitchFamily="34" charset="0"/>
              <a:buChar char="•"/>
            </a:pPr>
            <a:r>
              <a:rPr lang="en-US" sz="2800" dirty="0"/>
              <a:t>COVID-19 vaccines are </a:t>
            </a:r>
            <a:r>
              <a:rPr lang="en-US" sz="2800" b="1" u="sng" dirty="0"/>
              <a:t>not</a:t>
            </a:r>
            <a:r>
              <a:rPr lang="en-US" sz="2800" dirty="0"/>
              <a:t> linked to a rise in cancer or more aggressive cancer</a:t>
            </a:r>
          </a:p>
          <a:p>
            <a:pPr marL="285750" indent="-285750">
              <a:buFont typeface="Arial" panose="020B0604020202020204" pitchFamily="34" charset="0"/>
              <a:buChar char="•"/>
            </a:pPr>
            <a:r>
              <a:rPr lang="en-US" sz="2800" dirty="0"/>
              <a:t>This myth may be passed along as one person's experience</a:t>
            </a:r>
          </a:p>
          <a:p>
            <a:pPr marL="285750" indent="-285750">
              <a:buFont typeface="Arial" panose="020B0604020202020204" pitchFamily="34" charset="0"/>
              <a:buChar char="•"/>
            </a:pPr>
            <a:r>
              <a:rPr lang="en-US" sz="2800" dirty="0"/>
              <a:t>Or rarely, as a personal observation by a healthcare professional.</a:t>
            </a:r>
          </a:p>
          <a:p>
            <a:pPr marL="285750" indent="-285750">
              <a:buFont typeface="Arial" panose="020B0604020202020204" pitchFamily="34" charset="0"/>
              <a:buChar char="•"/>
            </a:pPr>
            <a:r>
              <a:rPr lang="en-US" sz="2800" dirty="0"/>
              <a:t>Researchers looked at the large groups of people who got a COVID-19 vaccine, and found there is </a:t>
            </a:r>
            <a:r>
              <a:rPr lang="en-US" sz="2800" b="1" u="sng" dirty="0"/>
              <a:t>no</a:t>
            </a:r>
            <a:r>
              <a:rPr lang="en-US" sz="2800" dirty="0"/>
              <a:t> evidence to support this myth</a:t>
            </a:r>
          </a:p>
        </p:txBody>
      </p:sp>
    </p:spTree>
    <p:extLst>
      <p:ext uri="{BB962C8B-B14F-4D97-AF65-F5344CB8AC3E}">
        <p14:creationId xmlns:p14="http://schemas.microsoft.com/office/powerpoint/2010/main" val="2720220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440DA-5B0D-093F-F876-16E1FBAE668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B5A9D40-B1F8-F205-4398-F397DF899B79}"/>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8327F541-5088-F950-8765-5D7D58F9AF3D}"/>
              </a:ext>
            </a:extLst>
          </p:cNvPr>
          <p:cNvSpPr txBox="1"/>
          <p:nvPr/>
        </p:nvSpPr>
        <p:spPr>
          <a:xfrm>
            <a:off x="825808" y="415852"/>
            <a:ext cx="9703229" cy="830997"/>
          </a:xfrm>
          <a:prstGeom prst="rect">
            <a:avLst/>
          </a:prstGeom>
          <a:noFill/>
        </p:spPr>
        <p:txBody>
          <a:bodyPr wrap="square" rtlCol="0">
            <a:spAutoFit/>
          </a:bodyPr>
          <a:lstStyle/>
          <a:p>
            <a:pPr defTabSz="457200">
              <a:spcBef>
                <a:spcPct val="0"/>
              </a:spcBef>
            </a:pPr>
            <a:r>
              <a:rPr lang="en-US" sz="4800" b="1" i="1" dirty="0">
                <a:solidFill>
                  <a:srgbClr val="00314B"/>
                </a:solidFill>
                <a:latin typeface="Calibri" panose="020F0502020204030204" pitchFamily="34" charset="0"/>
                <a:ea typeface="+mj-ea"/>
                <a:cs typeface="Calibri" panose="020F0502020204030204" pitchFamily="34" charset="0"/>
              </a:rPr>
              <a:t>Common </a:t>
            </a:r>
            <a:r>
              <a:rPr lang="en-US" sz="4800" b="1" i="1" dirty="0">
                <a:solidFill>
                  <a:srgbClr val="00314B"/>
                </a:solidFill>
                <a:latin typeface="Calibri" panose="020F0502020204030204" pitchFamily="34" charset="0"/>
                <a:cs typeface="Calibri" panose="020F0502020204030204" pitchFamily="34" charset="0"/>
              </a:rPr>
              <a:t>COVID </a:t>
            </a:r>
            <a:r>
              <a:rPr lang="en-US" sz="4800" b="1" i="1" dirty="0">
                <a:solidFill>
                  <a:srgbClr val="00314B"/>
                </a:solidFill>
                <a:latin typeface="Calibri" panose="020F0502020204030204" pitchFamily="34" charset="0"/>
                <a:ea typeface="+mj-ea"/>
                <a:cs typeface="Calibri" panose="020F0502020204030204" pitchFamily="34" charset="0"/>
              </a:rPr>
              <a:t>myths</a:t>
            </a:r>
          </a:p>
        </p:txBody>
      </p:sp>
      <p:cxnSp>
        <p:nvCxnSpPr>
          <p:cNvPr id="7" name="Straight Connector 6">
            <a:extLst>
              <a:ext uri="{FF2B5EF4-FFF2-40B4-BE49-F238E27FC236}">
                <a16:creationId xmlns:a16="http://schemas.microsoft.com/office/drawing/2014/main" id="{89703EE8-C9B2-2C95-D10D-7A621B49EC88}"/>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C95A46A-F6D3-EBEA-0C14-70128C502170}"/>
              </a:ext>
            </a:extLst>
          </p:cNvPr>
          <p:cNvSpPr txBox="1"/>
          <p:nvPr/>
        </p:nvSpPr>
        <p:spPr>
          <a:xfrm>
            <a:off x="947056" y="1293555"/>
            <a:ext cx="9960429" cy="5016758"/>
          </a:xfrm>
          <a:prstGeom prst="rect">
            <a:avLst/>
          </a:prstGeom>
          <a:noFill/>
        </p:spPr>
        <p:txBody>
          <a:bodyPr wrap="square" rtlCol="0">
            <a:spAutoFit/>
          </a:bodyPr>
          <a:lstStyle/>
          <a:p>
            <a:r>
              <a:rPr lang="en-US" sz="4000" b="1" dirty="0"/>
              <a:t>COVID-19 vaccines cause strokes</a:t>
            </a:r>
          </a:p>
          <a:p>
            <a:pPr marL="457200" indent="-457200">
              <a:buFont typeface="Arial" panose="020B0604020202020204" pitchFamily="34" charset="0"/>
              <a:buChar char="•"/>
            </a:pPr>
            <a:r>
              <a:rPr lang="en-US" sz="2800" dirty="0"/>
              <a:t>In January 2023, one vaccine safety tracking system noted a possible rise in stroke risk among people over age 65 who got a COVID-19 vaccine</a:t>
            </a:r>
          </a:p>
          <a:p>
            <a:pPr marL="457200" indent="-457200">
              <a:buFont typeface="Arial" panose="020B0604020202020204" pitchFamily="34" charset="0"/>
              <a:buChar char="•"/>
            </a:pPr>
            <a:r>
              <a:rPr lang="en-US" sz="2800" dirty="0"/>
              <a:t>The system, Vaccine Safety Datalink, is designed to quickly find patterns of concerns, also called sensitivity</a:t>
            </a:r>
          </a:p>
          <a:p>
            <a:pPr marL="457200" indent="-457200">
              <a:buFont typeface="Arial" panose="020B0604020202020204" pitchFamily="34" charset="0"/>
              <a:buChar char="•"/>
            </a:pPr>
            <a:r>
              <a:rPr lang="en-US" sz="2800" dirty="0"/>
              <a:t>But after expert review, no specific pattern or link was found between reporting a stroke &amp; getting a COVID-19 vaccine</a:t>
            </a:r>
          </a:p>
          <a:p>
            <a:pPr marL="457200" indent="-457200">
              <a:buFont typeface="Arial" panose="020B0604020202020204" pitchFamily="34" charset="0"/>
              <a:buChar char="•"/>
            </a:pPr>
            <a:r>
              <a:rPr lang="en-US" sz="2800" dirty="0"/>
              <a:t>The databases that produced the statistical signal are early warning systems for rare events but </a:t>
            </a:r>
            <a:r>
              <a:rPr lang="en-US" sz="2800" b="1" dirty="0"/>
              <a:t>do not </a:t>
            </a:r>
            <a:r>
              <a:rPr lang="en-US" sz="2800" dirty="0"/>
              <a:t>prove cause</a:t>
            </a:r>
          </a:p>
          <a:p>
            <a:pPr marL="457200" indent="-457200">
              <a:buFont typeface="Arial" panose="020B0604020202020204" pitchFamily="34" charset="0"/>
              <a:buChar char="•"/>
            </a:pPr>
            <a:r>
              <a:rPr lang="en-US" sz="2800" dirty="0"/>
              <a:t>In this case, the signal was a false alarm</a:t>
            </a:r>
          </a:p>
        </p:txBody>
      </p:sp>
    </p:spTree>
    <p:extLst>
      <p:ext uri="{BB962C8B-B14F-4D97-AF65-F5344CB8AC3E}">
        <p14:creationId xmlns:p14="http://schemas.microsoft.com/office/powerpoint/2010/main" val="1253008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72B48-B447-9A08-3A3D-43E304F27E1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07FB83E-F468-5E68-0A3D-24E6DB72D62B}"/>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6EF1357E-4CAE-BBA2-C8D1-F536D1A7DFCB}"/>
              </a:ext>
            </a:extLst>
          </p:cNvPr>
          <p:cNvSpPr txBox="1"/>
          <p:nvPr/>
        </p:nvSpPr>
        <p:spPr>
          <a:xfrm>
            <a:off x="825808" y="415852"/>
            <a:ext cx="9703229" cy="830997"/>
          </a:xfrm>
          <a:prstGeom prst="rect">
            <a:avLst/>
          </a:prstGeom>
          <a:noFill/>
        </p:spPr>
        <p:txBody>
          <a:bodyPr wrap="square" rtlCol="0">
            <a:spAutoFit/>
          </a:bodyPr>
          <a:lstStyle/>
          <a:p>
            <a:pPr defTabSz="457200">
              <a:spcBef>
                <a:spcPct val="0"/>
              </a:spcBef>
            </a:pPr>
            <a:r>
              <a:rPr lang="en-US" sz="4800" b="1" i="1" dirty="0">
                <a:solidFill>
                  <a:srgbClr val="00314B"/>
                </a:solidFill>
                <a:latin typeface="Calibri" panose="020F0502020204030204" pitchFamily="34" charset="0"/>
                <a:ea typeface="+mj-ea"/>
                <a:cs typeface="Calibri" panose="020F0502020204030204" pitchFamily="34" charset="0"/>
              </a:rPr>
              <a:t>Common </a:t>
            </a:r>
            <a:r>
              <a:rPr lang="en-US" sz="4800" b="1" i="1" dirty="0">
                <a:solidFill>
                  <a:srgbClr val="00314B"/>
                </a:solidFill>
                <a:latin typeface="Calibri" panose="020F0502020204030204" pitchFamily="34" charset="0"/>
                <a:cs typeface="Calibri" panose="020F0502020204030204" pitchFamily="34" charset="0"/>
              </a:rPr>
              <a:t>COVID </a:t>
            </a:r>
            <a:r>
              <a:rPr lang="en-US" sz="4800" b="1" i="1" dirty="0">
                <a:solidFill>
                  <a:srgbClr val="00314B"/>
                </a:solidFill>
                <a:latin typeface="Calibri" panose="020F0502020204030204" pitchFamily="34" charset="0"/>
                <a:ea typeface="+mj-ea"/>
                <a:cs typeface="Calibri" panose="020F0502020204030204" pitchFamily="34" charset="0"/>
              </a:rPr>
              <a:t>myths</a:t>
            </a:r>
          </a:p>
        </p:txBody>
      </p:sp>
      <p:cxnSp>
        <p:nvCxnSpPr>
          <p:cNvPr id="7" name="Straight Connector 6">
            <a:extLst>
              <a:ext uri="{FF2B5EF4-FFF2-40B4-BE49-F238E27FC236}">
                <a16:creationId xmlns:a16="http://schemas.microsoft.com/office/drawing/2014/main" id="{16F95788-C244-CF2C-4B59-01720024953E}"/>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8B8CD6E-4205-C474-60AC-1D6650E95E23}"/>
              </a:ext>
            </a:extLst>
          </p:cNvPr>
          <p:cNvSpPr txBox="1"/>
          <p:nvPr/>
        </p:nvSpPr>
        <p:spPr>
          <a:xfrm>
            <a:off x="947056" y="1293555"/>
            <a:ext cx="9960429" cy="4585871"/>
          </a:xfrm>
          <a:prstGeom prst="rect">
            <a:avLst/>
          </a:prstGeom>
          <a:noFill/>
        </p:spPr>
        <p:txBody>
          <a:bodyPr wrap="square" rtlCol="0">
            <a:spAutoFit/>
          </a:bodyPr>
          <a:lstStyle/>
          <a:p>
            <a:r>
              <a:rPr lang="en-US" sz="4000" b="1" dirty="0"/>
              <a:t>You can get COVID-19 from the vaccines</a:t>
            </a:r>
          </a:p>
          <a:p>
            <a:pPr marL="457200" indent="-457200">
              <a:buFont typeface="Arial" panose="020B0604020202020204" pitchFamily="34" charset="0"/>
              <a:buChar char="•"/>
            </a:pPr>
            <a:r>
              <a:rPr lang="en-US" sz="2800" dirty="0"/>
              <a:t>The Pfizer &amp; Moderna COVID-19 vaccines only give your cells instructions how to make the COVID-19 surface protein using messenger RNA or mRNA</a:t>
            </a:r>
          </a:p>
          <a:p>
            <a:pPr marL="457200" indent="-457200">
              <a:buFont typeface="Arial" panose="020B0604020202020204" pitchFamily="34" charset="0"/>
              <a:buChar char="•"/>
            </a:pPr>
            <a:r>
              <a:rPr lang="en-US" sz="2800" dirty="0"/>
              <a:t>The Novavax vaccine contains one protein from the virus &amp; another ingredient that boosts your immune system's response to the viral protein</a:t>
            </a:r>
          </a:p>
          <a:p>
            <a:pPr marL="457200" indent="-457200">
              <a:buFont typeface="Arial" panose="020B0604020202020204" pitchFamily="34" charset="0"/>
              <a:buChar char="•"/>
            </a:pPr>
            <a:r>
              <a:rPr lang="en-US" sz="2800" dirty="0"/>
              <a:t>Some people may have reactions to the vaccines, such as fever – a sign that your body is building protection against the COVID-19 virus</a:t>
            </a:r>
          </a:p>
        </p:txBody>
      </p:sp>
    </p:spTree>
    <p:extLst>
      <p:ext uri="{BB962C8B-B14F-4D97-AF65-F5344CB8AC3E}">
        <p14:creationId xmlns:p14="http://schemas.microsoft.com/office/powerpoint/2010/main" val="252504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998A6-AABA-7F6D-CD7B-DB001D48E9A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03AA4FF-96EB-C414-3E11-D0F7B432071E}"/>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DAA62A17-2E85-7915-3042-2C78BF3AB5DF}"/>
              </a:ext>
            </a:extLst>
          </p:cNvPr>
          <p:cNvSpPr txBox="1"/>
          <p:nvPr/>
        </p:nvSpPr>
        <p:spPr>
          <a:xfrm>
            <a:off x="825808" y="415852"/>
            <a:ext cx="9703229" cy="830997"/>
          </a:xfrm>
          <a:prstGeom prst="rect">
            <a:avLst/>
          </a:prstGeom>
          <a:noFill/>
        </p:spPr>
        <p:txBody>
          <a:bodyPr wrap="square" rtlCol="0">
            <a:spAutoFit/>
          </a:bodyPr>
          <a:lstStyle/>
          <a:p>
            <a:pPr defTabSz="457200">
              <a:spcBef>
                <a:spcPct val="0"/>
              </a:spcBef>
            </a:pPr>
            <a:r>
              <a:rPr lang="en-US" sz="4800" b="1" i="1" dirty="0">
                <a:solidFill>
                  <a:srgbClr val="00314B"/>
                </a:solidFill>
                <a:latin typeface="Calibri" panose="020F0502020204030204" pitchFamily="34" charset="0"/>
                <a:ea typeface="+mj-ea"/>
                <a:cs typeface="Calibri" panose="020F0502020204030204" pitchFamily="34" charset="0"/>
              </a:rPr>
              <a:t>Common </a:t>
            </a:r>
            <a:r>
              <a:rPr lang="en-US" sz="4800" b="1" i="1" dirty="0">
                <a:solidFill>
                  <a:srgbClr val="00314B"/>
                </a:solidFill>
                <a:latin typeface="Calibri" panose="020F0502020204030204" pitchFamily="34" charset="0"/>
                <a:cs typeface="Calibri" panose="020F0502020204030204" pitchFamily="34" charset="0"/>
              </a:rPr>
              <a:t>COVID </a:t>
            </a:r>
            <a:r>
              <a:rPr lang="en-US" sz="4800" b="1" i="1" dirty="0">
                <a:solidFill>
                  <a:srgbClr val="00314B"/>
                </a:solidFill>
                <a:latin typeface="Calibri" panose="020F0502020204030204" pitchFamily="34" charset="0"/>
                <a:ea typeface="+mj-ea"/>
                <a:cs typeface="Calibri" panose="020F0502020204030204" pitchFamily="34" charset="0"/>
              </a:rPr>
              <a:t>myths</a:t>
            </a:r>
          </a:p>
        </p:txBody>
      </p:sp>
      <p:cxnSp>
        <p:nvCxnSpPr>
          <p:cNvPr id="7" name="Straight Connector 6">
            <a:extLst>
              <a:ext uri="{FF2B5EF4-FFF2-40B4-BE49-F238E27FC236}">
                <a16:creationId xmlns:a16="http://schemas.microsoft.com/office/drawing/2014/main" id="{EFC2F67F-8E20-C02C-835B-4DE528B73967}"/>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176F320-06A0-FE5F-6C56-473DF22B7F47}"/>
              </a:ext>
            </a:extLst>
          </p:cNvPr>
          <p:cNvSpPr txBox="1"/>
          <p:nvPr/>
        </p:nvSpPr>
        <p:spPr>
          <a:xfrm>
            <a:off x="947056" y="1293555"/>
            <a:ext cx="9960429" cy="4585871"/>
          </a:xfrm>
          <a:prstGeom prst="rect">
            <a:avLst/>
          </a:prstGeom>
          <a:noFill/>
        </p:spPr>
        <p:txBody>
          <a:bodyPr wrap="square" rtlCol="0">
            <a:spAutoFit/>
          </a:bodyPr>
          <a:lstStyle/>
          <a:p>
            <a:r>
              <a:rPr lang="en-US" sz="4000" b="1" dirty="0"/>
              <a:t>mRNA COVID-19 vaccines affect your DNA</a:t>
            </a:r>
          </a:p>
          <a:p>
            <a:pPr marL="342900" indent="-342900">
              <a:buFont typeface="Arial" panose="020B0604020202020204" pitchFamily="34" charset="0"/>
              <a:buChar char="•"/>
            </a:pPr>
            <a:r>
              <a:rPr lang="en-US" sz="2800" dirty="0"/>
              <a:t>mRNA (messenger RNA) COVID-19 vaccines </a:t>
            </a:r>
            <a:r>
              <a:rPr lang="en-US" sz="2800" b="1" dirty="0"/>
              <a:t>cannot</a:t>
            </a:r>
            <a:r>
              <a:rPr lang="en-US" sz="2800" dirty="0"/>
              <a:t> affect your DNA</a:t>
            </a:r>
          </a:p>
          <a:p>
            <a:pPr marL="342900" indent="-342900">
              <a:buFont typeface="Arial" panose="020B0604020202020204" pitchFamily="34" charset="0"/>
              <a:buChar char="•"/>
            </a:pPr>
            <a:r>
              <a:rPr lang="en-US" sz="2800" dirty="0"/>
              <a:t>These vaccines only give your cells instructions (the mRNA) how to make a protein found on the surface of the COVID-19 virus causing your body to make protective antibodies</a:t>
            </a:r>
          </a:p>
          <a:p>
            <a:pPr marL="342900" indent="-342900">
              <a:buFont typeface="Arial" panose="020B0604020202020204" pitchFamily="34" charset="0"/>
              <a:buChar char="•"/>
            </a:pPr>
            <a:r>
              <a:rPr lang="en-US" sz="2800" dirty="0"/>
              <a:t>Once the protein pieces are made, the cells break down the instructions &amp; gets rid of them</a:t>
            </a:r>
          </a:p>
          <a:p>
            <a:pPr marL="342900" indent="-342900">
              <a:buFont typeface="Arial" panose="020B0604020202020204" pitchFamily="34" charset="0"/>
              <a:buChar char="•"/>
            </a:pPr>
            <a:r>
              <a:rPr lang="en-US" sz="2800" dirty="0"/>
              <a:t>The mRNA from the vaccine does </a:t>
            </a:r>
            <a:r>
              <a:rPr lang="en-US" sz="2800" b="1" dirty="0"/>
              <a:t>not</a:t>
            </a:r>
            <a:r>
              <a:rPr lang="en-US" sz="2800" dirty="0"/>
              <a:t> enter the nucleus of the cell, where your </a:t>
            </a:r>
            <a:r>
              <a:rPr lang="en-US" sz="2800"/>
              <a:t>DNA resides</a:t>
            </a:r>
            <a:endParaRPr lang="en-US" sz="2800" dirty="0"/>
          </a:p>
        </p:txBody>
      </p:sp>
    </p:spTree>
    <p:extLst>
      <p:ext uri="{BB962C8B-B14F-4D97-AF65-F5344CB8AC3E}">
        <p14:creationId xmlns:p14="http://schemas.microsoft.com/office/powerpoint/2010/main" val="720072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3F54B-7312-6A01-22E6-9C1A65C7A8E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10DF0D1-846C-DA69-1DAE-8C03484C35C6}"/>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A0A4B242-FB95-84DD-0F8E-D99B1ACDBB98}"/>
              </a:ext>
            </a:extLst>
          </p:cNvPr>
          <p:cNvSpPr txBox="1"/>
          <p:nvPr/>
        </p:nvSpPr>
        <p:spPr>
          <a:xfrm>
            <a:off x="825804" y="415852"/>
            <a:ext cx="9703229"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Risks of Vaccine-Preventable Diseases</a:t>
            </a:r>
          </a:p>
        </p:txBody>
      </p:sp>
      <p:cxnSp>
        <p:nvCxnSpPr>
          <p:cNvPr id="7" name="Straight Connector 6">
            <a:extLst>
              <a:ext uri="{FF2B5EF4-FFF2-40B4-BE49-F238E27FC236}">
                <a16:creationId xmlns:a16="http://schemas.microsoft.com/office/drawing/2014/main" id="{60204059-C388-2932-1264-CA64FC6D67A7}"/>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pic>
        <p:nvPicPr>
          <p:cNvPr id="5" name="Picture 4" descr="Close-up of a virus&#10;&#10;AI-generated content may be incorrect.">
            <a:extLst>
              <a:ext uri="{FF2B5EF4-FFF2-40B4-BE49-F238E27FC236}">
                <a16:creationId xmlns:a16="http://schemas.microsoft.com/office/drawing/2014/main" id="{A4AA818D-10FB-F673-0362-44366681E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386" y="1185293"/>
            <a:ext cx="7429499" cy="4952999"/>
          </a:xfrm>
          <a:prstGeom prst="rect">
            <a:avLst/>
          </a:prstGeom>
        </p:spPr>
      </p:pic>
    </p:spTree>
    <p:extLst>
      <p:ext uri="{BB962C8B-B14F-4D97-AF65-F5344CB8AC3E}">
        <p14:creationId xmlns:p14="http://schemas.microsoft.com/office/powerpoint/2010/main" val="1494592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94A69-7C89-D50E-309D-78AFA271F5A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21E57AF-186D-273D-81E8-9182621FF4C7}"/>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4D78C6F2-5473-EFC4-B91E-DDA442EE4D57}"/>
              </a:ext>
            </a:extLst>
          </p:cNvPr>
          <p:cNvSpPr txBox="1"/>
          <p:nvPr/>
        </p:nvSpPr>
        <p:spPr>
          <a:xfrm>
            <a:off x="825808" y="415852"/>
            <a:ext cx="9703229" cy="830997"/>
          </a:xfrm>
          <a:prstGeom prst="rect">
            <a:avLst/>
          </a:prstGeom>
          <a:noFill/>
        </p:spPr>
        <p:txBody>
          <a:bodyPr wrap="square" rtlCol="0">
            <a:spAutoFit/>
          </a:bodyPr>
          <a:lstStyle/>
          <a:p>
            <a:pPr defTabSz="457200">
              <a:spcBef>
                <a:spcPct val="0"/>
              </a:spcBef>
            </a:pPr>
            <a:r>
              <a:rPr lang="en-US" sz="4800" b="1" i="1" dirty="0">
                <a:solidFill>
                  <a:srgbClr val="00314B"/>
                </a:solidFill>
                <a:latin typeface="Calibri" panose="020F0502020204030204" pitchFamily="34" charset="0"/>
                <a:ea typeface="+mj-ea"/>
                <a:cs typeface="Calibri" panose="020F0502020204030204" pitchFamily="34" charset="0"/>
              </a:rPr>
              <a:t>Common </a:t>
            </a:r>
            <a:r>
              <a:rPr lang="en-US" sz="4800" b="1" i="1" dirty="0">
                <a:solidFill>
                  <a:srgbClr val="00314B"/>
                </a:solidFill>
                <a:latin typeface="Calibri" panose="020F0502020204030204" pitchFamily="34" charset="0"/>
                <a:cs typeface="Calibri" panose="020F0502020204030204" pitchFamily="34" charset="0"/>
              </a:rPr>
              <a:t>COVID </a:t>
            </a:r>
            <a:r>
              <a:rPr lang="en-US" sz="4800" b="1" i="1" dirty="0">
                <a:solidFill>
                  <a:srgbClr val="00314B"/>
                </a:solidFill>
                <a:latin typeface="Calibri" panose="020F0502020204030204" pitchFamily="34" charset="0"/>
                <a:ea typeface="+mj-ea"/>
                <a:cs typeface="Calibri" panose="020F0502020204030204" pitchFamily="34" charset="0"/>
              </a:rPr>
              <a:t>myths</a:t>
            </a:r>
          </a:p>
        </p:txBody>
      </p:sp>
      <p:cxnSp>
        <p:nvCxnSpPr>
          <p:cNvPr id="7" name="Straight Connector 6">
            <a:extLst>
              <a:ext uri="{FF2B5EF4-FFF2-40B4-BE49-F238E27FC236}">
                <a16:creationId xmlns:a16="http://schemas.microsoft.com/office/drawing/2014/main" id="{6A3532A2-4C5C-25E6-0BAC-A3FBEB74E354}"/>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30EF2F2-7173-17E9-E1F6-E4ED611CE255}"/>
              </a:ext>
            </a:extLst>
          </p:cNvPr>
          <p:cNvSpPr txBox="1"/>
          <p:nvPr/>
        </p:nvSpPr>
        <p:spPr>
          <a:xfrm>
            <a:off x="947056" y="1293555"/>
            <a:ext cx="10627671" cy="3662541"/>
          </a:xfrm>
          <a:prstGeom prst="rect">
            <a:avLst/>
          </a:prstGeom>
          <a:noFill/>
        </p:spPr>
        <p:txBody>
          <a:bodyPr wrap="square" rtlCol="0">
            <a:spAutoFit/>
          </a:bodyPr>
          <a:lstStyle/>
          <a:p>
            <a:r>
              <a:rPr lang="en-US" sz="3600" b="1" dirty="0"/>
              <a:t>The Novavax protein subunit COVID-19 vaccine affects your DNA</a:t>
            </a:r>
          </a:p>
          <a:p>
            <a:pPr marL="571500" indent="-571500">
              <a:buFont typeface="Arial" panose="020B0604020202020204" pitchFamily="34" charset="0"/>
              <a:buChar char="•"/>
            </a:pPr>
            <a:r>
              <a:rPr lang="en-US" sz="3200" dirty="0"/>
              <a:t>This vaccine uses only the parts of the virus that stimulate your immune system </a:t>
            </a:r>
          </a:p>
          <a:p>
            <a:pPr marL="571500" indent="-571500">
              <a:buFont typeface="Arial" panose="020B0604020202020204" pitchFamily="34" charset="0"/>
              <a:buChar char="•"/>
            </a:pPr>
            <a:r>
              <a:rPr lang="en-US" sz="3200" dirty="0"/>
              <a:t>This vaccine also contains harmless S proteins that your immune system recognizes &amp; helps stimulate a more robust immune response</a:t>
            </a:r>
          </a:p>
        </p:txBody>
      </p:sp>
    </p:spTree>
    <p:extLst>
      <p:ext uri="{BB962C8B-B14F-4D97-AF65-F5344CB8AC3E}">
        <p14:creationId xmlns:p14="http://schemas.microsoft.com/office/powerpoint/2010/main" val="2533260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A9DC-89F7-2641-79DC-C4E6AB9D9E9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1178B8B-D392-053D-CA91-BDDE625981FE}"/>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91448509-F328-C4F4-8B41-4A051020C6E0}"/>
              </a:ext>
            </a:extLst>
          </p:cNvPr>
          <p:cNvSpPr txBox="1"/>
          <p:nvPr/>
        </p:nvSpPr>
        <p:spPr>
          <a:xfrm>
            <a:off x="825808" y="415852"/>
            <a:ext cx="9703229" cy="830997"/>
          </a:xfrm>
          <a:prstGeom prst="rect">
            <a:avLst/>
          </a:prstGeom>
          <a:noFill/>
        </p:spPr>
        <p:txBody>
          <a:bodyPr wrap="square" rtlCol="0">
            <a:spAutoFit/>
          </a:bodyPr>
          <a:lstStyle/>
          <a:p>
            <a:pPr defTabSz="457200">
              <a:spcBef>
                <a:spcPct val="0"/>
              </a:spcBef>
            </a:pPr>
            <a:r>
              <a:rPr lang="en-US" sz="4800" b="1" i="1" dirty="0">
                <a:solidFill>
                  <a:srgbClr val="00314B"/>
                </a:solidFill>
                <a:latin typeface="Calibri" panose="020F0502020204030204" pitchFamily="34" charset="0"/>
                <a:ea typeface="+mj-ea"/>
                <a:cs typeface="Calibri" panose="020F0502020204030204" pitchFamily="34" charset="0"/>
              </a:rPr>
              <a:t>Common </a:t>
            </a:r>
            <a:r>
              <a:rPr lang="en-US" sz="4800" b="1" i="1" dirty="0">
                <a:solidFill>
                  <a:srgbClr val="00314B"/>
                </a:solidFill>
                <a:latin typeface="Calibri" panose="020F0502020204030204" pitchFamily="34" charset="0"/>
                <a:cs typeface="Calibri" panose="020F0502020204030204" pitchFamily="34" charset="0"/>
              </a:rPr>
              <a:t>COVID </a:t>
            </a:r>
            <a:r>
              <a:rPr lang="en-US" sz="4800" b="1" i="1" dirty="0">
                <a:solidFill>
                  <a:srgbClr val="00314B"/>
                </a:solidFill>
                <a:latin typeface="Calibri" panose="020F0502020204030204" pitchFamily="34" charset="0"/>
                <a:ea typeface="+mj-ea"/>
                <a:cs typeface="Calibri" panose="020F0502020204030204" pitchFamily="34" charset="0"/>
              </a:rPr>
              <a:t>myths</a:t>
            </a:r>
          </a:p>
        </p:txBody>
      </p:sp>
      <p:cxnSp>
        <p:nvCxnSpPr>
          <p:cNvPr id="7" name="Straight Connector 6">
            <a:extLst>
              <a:ext uri="{FF2B5EF4-FFF2-40B4-BE49-F238E27FC236}">
                <a16:creationId xmlns:a16="http://schemas.microsoft.com/office/drawing/2014/main" id="{809E5541-EF10-6A39-F299-5D42A9781DAC}"/>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8326540-F660-7BDB-3B4C-D9C4853DD8DE}"/>
              </a:ext>
            </a:extLst>
          </p:cNvPr>
          <p:cNvSpPr txBox="1"/>
          <p:nvPr/>
        </p:nvSpPr>
        <p:spPr>
          <a:xfrm>
            <a:off x="947056" y="1293555"/>
            <a:ext cx="10141856" cy="4339650"/>
          </a:xfrm>
          <a:prstGeom prst="rect">
            <a:avLst/>
          </a:prstGeom>
          <a:noFill/>
        </p:spPr>
        <p:txBody>
          <a:bodyPr wrap="square" rtlCol="0">
            <a:spAutoFit/>
          </a:bodyPr>
          <a:lstStyle/>
          <a:p>
            <a:r>
              <a:rPr lang="en-US" sz="3600" b="1" dirty="0"/>
              <a:t>Getting COVID-19 is better than getting a vaccine</a:t>
            </a:r>
          </a:p>
          <a:p>
            <a:pPr marL="285750" indent="-285750">
              <a:buFont typeface="Arial" panose="020B0604020202020204" pitchFamily="34" charset="0"/>
              <a:buChar char="•"/>
            </a:pPr>
            <a:r>
              <a:rPr lang="en-US" sz="2400" dirty="0"/>
              <a:t>Unless you have a history of having a severe allergic reaction to a previous COVID vaccine, getting a current COVID vaccine is </a:t>
            </a:r>
            <a:r>
              <a:rPr lang="en-US" sz="2400" b="1" dirty="0"/>
              <a:t>less</a:t>
            </a:r>
            <a:r>
              <a:rPr lang="en-US" sz="2400" dirty="0"/>
              <a:t> risky than catching the virus</a:t>
            </a:r>
          </a:p>
          <a:p>
            <a:pPr marL="285750" indent="-285750">
              <a:buFont typeface="Arial" panose="020B0604020202020204" pitchFamily="34" charset="0"/>
              <a:buChar char="•"/>
            </a:pPr>
            <a:r>
              <a:rPr lang="en-US" sz="2400" dirty="0"/>
              <a:t>Vaccines lower the health risk of getting a disease by stimulating your immune system to produce antibodies that clear out the germs faster in the future</a:t>
            </a:r>
          </a:p>
          <a:p>
            <a:pPr marL="285750" indent="-285750">
              <a:buFont typeface="Arial" panose="020B0604020202020204" pitchFamily="34" charset="0"/>
              <a:buChar char="•"/>
            </a:pPr>
            <a:r>
              <a:rPr lang="en-US" sz="2400" dirty="0"/>
              <a:t>Vaccine side effects can be planned for &amp; are usually mild</a:t>
            </a:r>
          </a:p>
          <a:p>
            <a:pPr marL="285750" indent="-285750">
              <a:buFont typeface="Arial" panose="020B0604020202020204" pitchFamily="34" charset="0"/>
              <a:buChar char="•"/>
            </a:pPr>
            <a:r>
              <a:rPr lang="en-US" sz="2400" dirty="0"/>
              <a:t>Those who catch the COVID-19 virus instead of getting vaccinated may be at higher risk of post-COVID-19 syndrome (long COVID)</a:t>
            </a:r>
          </a:p>
          <a:p>
            <a:pPr marL="285750" indent="-285750">
              <a:buFont typeface="Arial" panose="020B0604020202020204" pitchFamily="34" charset="0"/>
              <a:buChar char="•"/>
            </a:pPr>
            <a:r>
              <a:rPr lang="en-US" sz="2400" dirty="0"/>
              <a:t>Getting a COVID-19 vaccine after recovering from COVID-19 may give you better protection than just the vaccine or just the infection</a:t>
            </a:r>
          </a:p>
        </p:txBody>
      </p:sp>
    </p:spTree>
    <p:extLst>
      <p:ext uri="{BB962C8B-B14F-4D97-AF65-F5344CB8AC3E}">
        <p14:creationId xmlns:p14="http://schemas.microsoft.com/office/powerpoint/2010/main" val="327355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3D1C6-C404-A325-D384-9A28311562E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3338F9F-405D-1DAF-589F-2D6404566724}"/>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A524DB8D-40F7-2022-59D4-67364193784C}"/>
              </a:ext>
            </a:extLst>
          </p:cNvPr>
          <p:cNvSpPr txBox="1"/>
          <p:nvPr/>
        </p:nvSpPr>
        <p:spPr>
          <a:xfrm>
            <a:off x="825808" y="415852"/>
            <a:ext cx="9703229" cy="830997"/>
          </a:xfrm>
          <a:prstGeom prst="rect">
            <a:avLst/>
          </a:prstGeom>
          <a:noFill/>
        </p:spPr>
        <p:txBody>
          <a:bodyPr wrap="square" rtlCol="0">
            <a:spAutoFit/>
          </a:bodyPr>
          <a:lstStyle/>
          <a:p>
            <a:pPr defTabSz="457200">
              <a:spcBef>
                <a:spcPct val="0"/>
              </a:spcBef>
            </a:pPr>
            <a:r>
              <a:rPr lang="en-US" sz="4800" b="1" i="1" dirty="0">
                <a:solidFill>
                  <a:srgbClr val="00314B"/>
                </a:solidFill>
                <a:latin typeface="Calibri" panose="020F0502020204030204" pitchFamily="34" charset="0"/>
                <a:ea typeface="+mj-ea"/>
                <a:cs typeface="Calibri" panose="020F0502020204030204" pitchFamily="34" charset="0"/>
              </a:rPr>
              <a:t>Common </a:t>
            </a:r>
            <a:r>
              <a:rPr lang="en-US" sz="4800" b="1" i="1" dirty="0">
                <a:solidFill>
                  <a:srgbClr val="00314B"/>
                </a:solidFill>
                <a:latin typeface="Calibri" panose="020F0502020204030204" pitchFamily="34" charset="0"/>
                <a:cs typeface="Calibri" panose="020F0502020204030204" pitchFamily="34" charset="0"/>
              </a:rPr>
              <a:t>COVID </a:t>
            </a:r>
            <a:r>
              <a:rPr lang="en-US" sz="4800" b="1" i="1" dirty="0">
                <a:solidFill>
                  <a:srgbClr val="00314B"/>
                </a:solidFill>
                <a:latin typeface="Calibri" panose="020F0502020204030204" pitchFamily="34" charset="0"/>
                <a:ea typeface="+mj-ea"/>
                <a:cs typeface="Calibri" panose="020F0502020204030204" pitchFamily="34" charset="0"/>
              </a:rPr>
              <a:t>myths</a:t>
            </a:r>
          </a:p>
        </p:txBody>
      </p:sp>
      <p:cxnSp>
        <p:nvCxnSpPr>
          <p:cNvPr id="7" name="Straight Connector 6">
            <a:extLst>
              <a:ext uri="{FF2B5EF4-FFF2-40B4-BE49-F238E27FC236}">
                <a16:creationId xmlns:a16="http://schemas.microsoft.com/office/drawing/2014/main" id="{78A3881A-0D5E-E22E-9FA6-5E374C902D77}"/>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6259D6E-DCDD-4DE1-2E11-779623EBCC03}"/>
              </a:ext>
            </a:extLst>
          </p:cNvPr>
          <p:cNvSpPr txBox="1"/>
          <p:nvPr/>
        </p:nvSpPr>
        <p:spPr>
          <a:xfrm>
            <a:off x="947056" y="1293555"/>
            <a:ext cx="10141856" cy="4339650"/>
          </a:xfrm>
          <a:prstGeom prst="rect">
            <a:avLst/>
          </a:prstGeom>
          <a:noFill/>
        </p:spPr>
        <p:txBody>
          <a:bodyPr wrap="square" rtlCol="0">
            <a:spAutoFit/>
          </a:bodyPr>
          <a:lstStyle/>
          <a:p>
            <a:r>
              <a:rPr lang="en-US" sz="4000" b="1" dirty="0"/>
              <a:t>Hot or cold temperatures will keep me from getting COVID-19</a:t>
            </a:r>
          </a:p>
          <a:p>
            <a:pPr marL="457200" indent="-457200">
              <a:buFont typeface="Arial" panose="020B0604020202020204" pitchFamily="34" charset="0"/>
              <a:buChar char="•"/>
            </a:pPr>
            <a:r>
              <a:rPr lang="en-US" sz="2800" dirty="0"/>
              <a:t>The virus that causes COVID-19 spreads mainly from person to person</a:t>
            </a:r>
          </a:p>
          <a:p>
            <a:pPr marL="457200" indent="-457200">
              <a:buFont typeface="Arial" panose="020B0604020202020204" pitchFamily="34" charset="0"/>
              <a:buChar char="•"/>
            </a:pPr>
            <a:r>
              <a:rPr lang="en-US" sz="2800" dirty="0"/>
              <a:t>The virus spreads when other people breathe in infected droplets or when the droplets land in their eyes, noses or mouths</a:t>
            </a:r>
          </a:p>
          <a:p>
            <a:pPr marL="457200" indent="-457200">
              <a:buFont typeface="Arial" panose="020B0604020202020204" pitchFamily="34" charset="0"/>
              <a:buChar char="•"/>
            </a:pPr>
            <a:r>
              <a:rPr lang="en-US" sz="2800" dirty="0"/>
              <a:t>It is a myth that hot or cold temperatures can keep you from catching the COVID-19 virus</a:t>
            </a:r>
          </a:p>
          <a:p>
            <a:pPr marL="457200" indent="-457200">
              <a:buFont typeface="Arial" panose="020B0604020202020204" pitchFamily="34" charset="0"/>
              <a:buChar char="•"/>
            </a:pPr>
            <a:r>
              <a:rPr lang="en-US" sz="2800" dirty="0"/>
              <a:t>People all over the world, in winter and summer, get COVID-19</a:t>
            </a:r>
          </a:p>
        </p:txBody>
      </p:sp>
    </p:spTree>
    <p:extLst>
      <p:ext uri="{BB962C8B-B14F-4D97-AF65-F5344CB8AC3E}">
        <p14:creationId xmlns:p14="http://schemas.microsoft.com/office/powerpoint/2010/main" val="1048093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79ECA-121E-456F-BB44-3DA30439BA2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C72CE2A-8BA8-FD95-5F9A-8009BF529DEB}"/>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835A292D-DCE7-E1DE-63DE-35F04846724D}"/>
              </a:ext>
            </a:extLst>
          </p:cNvPr>
          <p:cNvSpPr txBox="1"/>
          <p:nvPr/>
        </p:nvSpPr>
        <p:spPr>
          <a:xfrm>
            <a:off x="825808" y="415852"/>
            <a:ext cx="9703229" cy="830997"/>
          </a:xfrm>
          <a:prstGeom prst="rect">
            <a:avLst/>
          </a:prstGeom>
          <a:noFill/>
        </p:spPr>
        <p:txBody>
          <a:bodyPr wrap="square" rtlCol="0">
            <a:spAutoFit/>
          </a:bodyPr>
          <a:lstStyle/>
          <a:p>
            <a:pPr defTabSz="457200">
              <a:spcBef>
                <a:spcPct val="0"/>
              </a:spcBef>
            </a:pPr>
            <a:r>
              <a:rPr lang="en-US" sz="4800" b="1" i="1" dirty="0">
                <a:solidFill>
                  <a:srgbClr val="00314B"/>
                </a:solidFill>
                <a:latin typeface="Calibri" panose="020F0502020204030204" pitchFamily="34" charset="0"/>
                <a:ea typeface="+mj-ea"/>
                <a:cs typeface="Calibri" panose="020F0502020204030204" pitchFamily="34" charset="0"/>
              </a:rPr>
              <a:t>Common </a:t>
            </a:r>
            <a:r>
              <a:rPr lang="en-US" sz="4800" b="1" i="1" dirty="0">
                <a:solidFill>
                  <a:srgbClr val="00314B"/>
                </a:solidFill>
                <a:latin typeface="Calibri" panose="020F0502020204030204" pitchFamily="34" charset="0"/>
                <a:cs typeface="Calibri" panose="020F0502020204030204" pitchFamily="34" charset="0"/>
              </a:rPr>
              <a:t>COVID </a:t>
            </a:r>
            <a:r>
              <a:rPr lang="en-US" sz="4800" b="1" i="1" dirty="0">
                <a:solidFill>
                  <a:srgbClr val="00314B"/>
                </a:solidFill>
                <a:latin typeface="Calibri" panose="020F0502020204030204" pitchFamily="34" charset="0"/>
                <a:ea typeface="+mj-ea"/>
                <a:cs typeface="Calibri" panose="020F0502020204030204" pitchFamily="34" charset="0"/>
              </a:rPr>
              <a:t>myths</a:t>
            </a:r>
          </a:p>
        </p:txBody>
      </p:sp>
      <p:cxnSp>
        <p:nvCxnSpPr>
          <p:cNvPr id="7" name="Straight Connector 6">
            <a:extLst>
              <a:ext uri="{FF2B5EF4-FFF2-40B4-BE49-F238E27FC236}">
                <a16:creationId xmlns:a16="http://schemas.microsoft.com/office/drawing/2014/main" id="{BCD9308E-E4A3-BDC8-A87F-99A6952C419E}"/>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3C4E841-4CCD-526A-532A-2724F53AFD34}"/>
              </a:ext>
            </a:extLst>
          </p:cNvPr>
          <p:cNvSpPr txBox="1"/>
          <p:nvPr/>
        </p:nvSpPr>
        <p:spPr>
          <a:xfrm>
            <a:off x="947056" y="1293555"/>
            <a:ext cx="10141856" cy="5078313"/>
          </a:xfrm>
          <a:prstGeom prst="rect">
            <a:avLst/>
          </a:prstGeom>
          <a:noFill/>
        </p:spPr>
        <p:txBody>
          <a:bodyPr wrap="square" rtlCol="0">
            <a:spAutoFit/>
          </a:bodyPr>
          <a:lstStyle/>
          <a:p>
            <a:r>
              <a:rPr lang="en-US" sz="3600" b="1" dirty="0"/>
              <a:t>Special foods, drinks, or supplements prevent or treat COVID-19</a:t>
            </a:r>
          </a:p>
          <a:p>
            <a:pPr marL="285750" indent="-285750">
              <a:buFont typeface="Arial" panose="020B0604020202020204" pitchFamily="34" charset="0"/>
              <a:buChar char="•"/>
            </a:pPr>
            <a:r>
              <a:rPr lang="en-US" sz="2800" dirty="0"/>
              <a:t>Adding hot peppers or garlic to your diet or drinking alcoholic will not protect you from getting COVID-19 or treat the disease</a:t>
            </a:r>
          </a:p>
          <a:p>
            <a:pPr marL="285750" indent="-285750">
              <a:buFont typeface="Arial" panose="020B0604020202020204" pitchFamily="34" charset="0"/>
              <a:buChar char="•"/>
            </a:pPr>
            <a:r>
              <a:rPr lang="en-US" sz="2800" dirty="0"/>
              <a:t>Dietary or herbal supplements are not recommended to prevent or treat COVID-19</a:t>
            </a:r>
          </a:p>
          <a:p>
            <a:pPr marL="285750" indent="-285750">
              <a:buFont typeface="Arial" panose="020B0604020202020204" pitchFamily="34" charset="0"/>
              <a:buChar char="•"/>
            </a:pPr>
            <a:r>
              <a:rPr lang="en-US" sz="2800" dirty="0"/>
              <a:t>Colloidal silver supplements are not safe or effective for treating any disease</a:t>
            </a:r>
          </a:p>
          <a:p>
            <a:pPr marL="285750" indent="-285750">
              <a:buFont typeface="Arial" panose="020B0604020202020204" pitchFamily="34" charset="0"/>
              <a:buChar char="•"/>
            </a:pPr>
            <a:r>
              <a:rPr lang="en-US" sz="2800" dirty="0"/>
              <a:t>Oleandrin, an extract from the toxic oleander plant, is poisonous &amp; should not be taken as a supplement or home remedy for any reason</a:t>
            </a:r>
          </a:p>
        </p:txBody>
      </p:sp>
    </p:spTree>
    <p:extLst>
      <p:ext uri="{BB962C8B-B14F-4D97-AF65-F5344CB8AC3E}">
        <p14:creationId xmlns:p14="http://schemas.microsoft.com/office/powerpoint/2010/main" val="1411457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0E9CC-D4E0-F7D0-360A-F21519D128D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56115E6-91CC-2400-DEA9-753DF4424C7C}"/>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0A23436C-F939-DC84-452C-D4201BDF9BD1}"/>
              </a:ext>
            </a:extLst>
          </p:cNvPr>
          <p:cNvSpPr txBox="1"/>
          <p:nvPr/>
        </p:nvSpPr>
        <p:spPr>
          <a:xfrm>
            <a:off x="825808" y="415852"/>
            <a:ext cx="9703229" cy="830997"/>
          </a:xfrm>
          <a:prstGeom prst="rect">
            <a:avLst/>
          </a:prstGeom>
          <a:noFill/>
        </p:spPr>
        <p:txBody>
          <a:bodyPr wrap="square" rtlCol="0">
            <a:spAutoFit/>
          </a:bodyPr>
          <a:lstStyle/>
          <a:p>
            <a:pPr defTabSz="457200">
              <a:spcBef>
                <a:spcPct val="0"/>
              </a:spcBef>
            </a:pPr>
            <a:r>
              <a:rPr lang="en-US" sz="4800" b="1" i="1" dirty="0">
                <a:solidFill>
                  <a:srgbClr val="00314B"/>
                </a:solidFill>
                <a:latin typeface="Calibri" panose="020F0502020204030204" pitchFamily="34" charset="0"/>
                <a:ea typeface="+mj-ea"/>
                <a:cs typeface="Calibri" panose="020F0502020204030204" pitchFamily="34" charset="0"/>
              </a:rPr>
              <a:t>Common </a:t>
            </a:r>
            <a:r>
              <a:rPr lang="en-US" sz="4800" b="1" i="1" dirty="0">
                <a:solidFill>
                  <a:srgbClr val="00314B"/>
                </a:solidFill>
                <a:latin typeface="Calibri" panose="020F0502020204030204" pitchFamily="34" charset="0"/>
                <a:cs typeface="Calibri" panose="020F0502020204030204" pitchFamily="34" charset="0"/>
              </a:rPr>
              <a:t>COVID </a:t>
            </a:r>
            <a:r>
              <a:rPr lang="en-US" sz="4800" b="1" i="1" dirty="0">
                <a:solidFill>
                  <a:srgbClr val="00314B"/>
                </a:solidFill>
                <a:latin typeface="Calibri" panose="020F0502020204030204" pitchFamily="34" charset="0"/>
                <a:ea typeface="+mj-ea"/>
                <a:cs typeface="Calibri" panose="020F0502020204030204" pitchFamily="34" charset="0"/>
              </a:rPr>
              <a:t>myths</a:t>
            </a:r>
          </a:p>
        </p:txBody>
      </p:sp>
      <p:cxnSp>
        <p:nvCxnSpPr>
          <p:cNvPr id="7" name="Straight Connector 6">
            <a:extLst>
              <a:ext uri="{FF2B5EF4-FFF2-40B4-BE49-F238E27FC236}">
                <a16:creationId xmlns:a16="http://schemas.microsoft.com/office/drawing/2014/main" id="{13148899-6FCC-D03F-330C-2D33DE289450}"/>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CE40120-F1AB-FB31-C9D2-C72B3DA51583}"/>
              </a:ext>
            </a:extLst>
          </p:cNvPr>
          <p:cNvSpPr txBox="1"/>
          <p:nvPr/>
        </p:nvSpPr>
        <p:spPr>
          <a:xfrm>
            <a:off x="947056" y="1293555"/>
            <a:ext cx="10141856" cy="4770537"/>
          </a:xfrm>
          <a:prstGeom prst="rect">
            <a:avLst/>
          </a:prstGeom>
          <a:noFill/>
        </p:spPr>
        <p:txBody>
          <a:bodyPr wrap="square" rtlCol="0">
            <a:spAutoFit/>
          </a:bodyPr>
          <a:lstStyle/>
          <a:p>
            <a:r>
              <a:rPr lang="en-US" sz="3200" b="1" dirty="0"/>
              <a:t>Using disinfectant chemicals on or in my body will prevent or treat COVID-19 infections</a:t>
            </a:r>
          </a:p>
          <a:p>
            <a:pPr marL="285750" indent="-285750">
              <a:buFont typeface="Arial" panose="020B0604020202020204" pitchFamily="34" charset="0"/>
              <a:buChar char="•"/>
            </a:pPr>
            <a:r>
              <a:rPr lang="en-US" sz="2400" dirty="0"/>
              <a:t>When applied to surfaces, disinfectants can help kill germs such as the COVID-19 virus. </a:t>
            </a:r>
          </a:p>
          <a:p>
            <a:pPr marL="285750" indent="-285750">
              <a:buFont typeface="Arial" panose="020B0604020202020204" pitchFamily="34" charset="0"/>
              <a:buChar char="•"/>
            </a:pPr>
            <a:r>
              <a:rPr lang="en-US" sz="2400" dirty="0"/>
              <a:t>But it is dangerous to use disinfectants on your body, inject them into your body or swallow them</a:t>
            </a:r>
          </a:p>
          <a:p>
            <a:pPr marL="285750" indent="-285750">
              <a:buFont typeface="Arial" panose="020B0604020202020204" pitchFamily="34" charset="0"/>
              <a:buChar char="•"/>
            </a:pPr>
            <a:r>
              <a:rPr lang="en-US" sz="2400" dirty="0"/>
              <a:t>Spraying alcohol or bleach on your body will not kill viruses that have entered your body</a:t>
            </a:r>
          </a:p>
          <a:p>
            <a:pPr marL="285750" indent="-285750">
              <a:buFont typeface="Arial" panose="020B0604020202020204" pitchFamily="34" charset="0"/>
              <a:buChar char="•"/>
            </a:pPr>
            <a:r>
              <a:rPr lang="en-US" sz="2400" dirty="0"/>
              <a:t>These substances also can harm your eyes, mouth and clothes</a:t>
            </a:r>
          </a:p>
          <a:p>
            <a:pPr marL="285750" indent="-285750">
              <a:buFont typeface="Arial" panose="020B0604020202020204" pitchFamily="34" charset="0"/>
              <a:buChar char="•"/>
            </a:pPr>
            <a:r>
              <a:rPr lang="en-US" sz="2400" dirty="0"/>
              <a:t>Disinfectants can irritate the skin &amp; may be toxic if swallowed or injected into the body</a:t>
            </a:r>
          </a:p>
          <a:p>
            <a:pPr marL="285750" indent="-285750">
              <a:buFont typeface="Arial" panose="020B0604020202020204" pitchFamily="34" charset="0"/>
              <a:buChar char="•"/>
            </a:pPr>
            <a:r>
              <a:rPr lang="en-US" sz="2400" dirty="0"/>
              <a:t>Also, do not wash produce with disinfectants</a:t>
            </a:r>
          </a:p>
        </p:txBody>
      </p:sp>
    </p:spTree>
    <p:extLst>
      <p:ext uri="{BB962C8B-B14F-4D97-AF65-F5344CB8AC3E}">
        <p14:creationId xmlns:p14="http://schemas.microsoft.com/office/powerpoint/2010/main" val="4052492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BC8D2-3EEE-A79F-E977-C53EB8E9C3B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31DD04F-31E7-31E4-D596-03AE4EC88971}"/>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8CC48484-955B-996C-0C57-B575E33A3D18}"/>
              </a:ext>
            </a:extLst>
          </p:cNvPr>
          <p:cNvSpPr txBox="1"/>
          <p:nvPr/>
        </p:nvSpPr>
        <p:spPr>
          <a:xfrm>
            <a:off x="825808" y="415852"/>
            <a:ext cx="9703229" cy="830997"/>
          </a:xfrm>
          <a:prstGeom prst="rect">
            <a:avLst/>
          </a:prstGeom>
          <a:noFill/>
        </p:spPr>
        <p:txBody>
          <a:bodyPr wrap="square" rtlCol="0">
            <a:spAutoFit/>
          </a:bodyPr>
          <a:lstStyle/>
          <a:p>
            <a:pPr defTabSz="457200">
              <a:spcBef>
                <a:spcPct val="0"/>
              </a:spcBef>
            </a:pPr>
            <a:r>
              <a:rPr lang="en-US" sz="4800" b="1" i="1" dirty="0">
                <a:solidFill>
                  <a:srgbClr val="00314B"/>
                </a:solidFill>
                <a:latin typeface="Calibri" panose="020F0502020204030204" pitchFamily="34" charset="0"/>
                <a:ea typeface="+mj-ea"/>
                <a:cs typeface="Calibri" panose="020F0502020204030204" pitchFamily="34" charset="0"/>
              </a:rPr>
              <a:t>Common COVID myths</a:t>
            </a:r>
          </a:p>
        </p:txBody>
      </p:sp>
      <p:cxnSp>
        <p:nvCxnSpPr>
          <p:cNvPr id="7" name="Straight Connector 6">
            <a:extLst>
              <a:ext uri="{FF2B5EF4-FFF2-40B4-BE49-F238E27FC236}">
                <a16:creationId xmlns:a16="http://schemas.microsoft.com/office/drawing/2014/main" id="{448FD9CE-D7C6-7932-B5C2-AE489E0BA2C1}"/>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07C2A11-C3D9-3AC6-E739-51B943788C21}"/>
              </a:ext>
            </a:extLst>
          </p:cNvPr>
          <p:cNvSpPr txBox="1"/>
          <p:nvPr/>
        </p:nvSpPr>
        <p:spPr>
          <a:xfrm>
            <a:off x="920968" y="1911971"/>
            <a:ext cx="10141856" cy="4401205"/>
          </a:xfrm>
          <a:prstGeom prst="rect">
            <a:avLst/>
          </a:prstGeom>
          <a:noFill/>
        </p:spPr>
        <p:txBody>
          <a:bodyPr wrap="square" rtlCol="0">
            <a:spAutoFit/>
          </a:bodyPr>
          <a:lstStyle/>
          <a:p>
            <a:pPr marL="342900" indent="-342900">
              <a:buFont typeface="Arial" panose="020B0604020202020204" pitchFamily="34" charset="0"/>
              <a:buChar char="•"/>
            </a:pPr>
            <a:r>
              <a:rPr lang="en-US" sz="2400" b="1" dirty="0"/>
              <a:t>Ivermectin</a:t>
            </a:r>
          </a:p>
          <a:p>
            <a:pPr marL="800100" lvl="1" indent="-342900">
              <a:buFont typeface="Arial" panose="020B0604020202020204" pitchFamily="34" charset="0"/>
              <a:buChar char="•"/>
            </a:pPr>
            <a:r>
              <a:rPr lang="en-US" sz="2000" dirty="0"/>
              <a:t>Does </a:t>
            </a:r>
            <a:r>
              <a:rPr lang="en-US" sz="2000" b="1" dirty="0"/>
              <a:t>not</a:t>
            </a:r>
            <a:r>
              <a:rPr lang="en-US" sz="2000" dirty="0"/>
              <a:t> treat COVID-19 infections</a:t>
            </a:r>
          </a:p>
          <a:p>
            <a:pPr marL="800100" lvl="1" indent="-342900">
              <a:buFont typeface="Arial" panose="020B0604020202020204" pitchFamily="34" charset="0"/>
              <a:buChar char="•"/>
            </a:pPr>
            <a:r>
              <a:rPr lang="en-US" sz="2000" dirty="0"/>
              <a:t>It treats or prevents certain parasitic infections in animals &amp; humans</a:t>
            </a:r>
          </a:p>
          <a:p>
            <a:pPr marL="800100" lvl="1" indent="-342900">
              <a:buFont typeface="Arial" panose="020B0604020202020204" pitchFamily="34" charset="0"/>
              <a:buChar char="•"/>
            </a:pPr>
            <a:r>
              <a:rPr lang="en-US" sz="2000" dirty="0"/>
              <a:t>Taking large doses of this drug can cause serious harm</a:t>
            </a:r>
          </a:p>
          <a:p>
            <a:pPr marL="342900" indent="-342900">
              <a:buFont typeface="Arial" panose="020B0604020202020204" pitchFamily="34" charset="0"/>
              <a:buChar char="•"/>
            </a:pPr>
            <a:r>
              <a:rPr lang="en-US" sz="2400" b="1" dirty="0"/>
              <a:t>Hydroxychloroquine &amp; chloroquine </a:t>
            </a:r>
          </a:p>
          <a:p>
            <a:pPr marL="800100" lvl="1" indent="-342900">
              <a:buFont typeface="Arial" panose="020B0604020202020204" pitchFamily="34" charset="0"/>
              <a:buChar char="•"/>
            </a:pPr>
            <a:r>
              <a:rPr lang="en-US" sz="2000" dirty="0"/>
              <a:t>Are primarily used to treat malaria</a:t>
            </a:r>
          </a:p>
          <a:p>
            <a:pPr marL="800100" lvl="1" indent="-342900">
              <a:buFont typeface="Arial" panose="020B0604020202020204" pitchFamily="34" charset="0"/>
              <a:buChar char="•"/>
            </a:pPr>
            <a:r>
              <a:rPr lang="en-US" sz="2000" dirty="0"/>
              <a:t>Early in the pandemic, when no treatments existed, the FDA authorized these medicines for emergency use due to some early, small favorable studies </a:t>
            </a:r>
          </a:p>
          <a:p>
            <a:pPr marL="800100" lvl="1" indent="-342900">
              <a:buFont typeface="Arial" panose="020B0604020202020204" pitchFamily="34" charset="0"/>
              <a:buChar char="•"/>
            </a:pPr>
            <a:r>
              <a:rPr lang="en-US" sz="2000" dirty="0"/>
              <a:t>But the FDA withdrew that authorization when larger clinical trials showed that they were </a:t>
            </a:r>
            <a:r>
              <a:rPr lang="en-US" sz="2000" b="1" dirty="0"/>
              <a:t>not</a:t>
            </a:r>
            <a:r>
              <a:rPr lang="en-US" sz="2000" dirty="0"/>
              <a:t> effective for treating COVID-19 &amp; can also cause serious heart problems</a:t>
            </a:r>
          </a:p>
          <a:p>
            <a:pPr marL="342900" indent="-342900">
              <a:buFont typeface="Arial" panose="020B0604020202020204" pitchFamily="34" charset="0"/>
              <a:buChar char="•"/>
            </a:pPr>
            <a:r>
              <a:rPr lang="en-US" sz="2400" dirty="0" err="1"/>
              <a:t>Zithromycin</a:t>
            </a:r>
            <a:r>
              <a:rPr lang="en-US" sz="2400" dirty="0"/>
              <a:t> or Z-paks, Amoxicillin, and others</a:t>
            </a:r>
          </a:p>
          <a:p>
            <a:pPr marL="800100" lvl="1" indent="-342900">
              <a:buFont typeface="Arial" panose="020B0604020202020204" pitchFamily="34" charset="0"/>
              <a:buChar char="•"/>
            </a:pPr>
            <a:r>
              <a:rPr lang="en-US" sz="2000" dirty="0"/>
              <a:t>Are </a:t>
            </a:r>
            <a:r>
              <a:rPr lang="en-US" sz="2000" b="1" dirty="0"/>
              <a:t>not</a:t>
            </a:r>
            <a:r>
              <a:rPr lang="en-US" sz="2000" dirty="0"/>
              <a:t> effective against viruses, including COVID-19</a:t>
            </a:r>
          </a:p>
          <a:p>
            <a:pPr marL="800100" lvl="1" indent="-342900">
              <a:buFont typeface="Arial" panose="020B0604020202020204" pitchFamily="34" charset="0"/>
              <a:buChar char="•"/>
            </a:pPr>
            <a:r>
              <a:rPr lang="en-US" sz="2000" dirty="0"/>
              <a:t>They target another type of germ called bacteria</a:t>
            </a:r>
          </a:p>
        </p:txBody>
      </p:sp>
      <p:sp>
        <p:nvSpPr>
          <p:cNvPr id="3" name="TextBox 2">
            <a:extLst>
              <a:ext uri="{FF2B5EF4-FFF2-40B4-BE49-F238E27FC236}">
                <a16:creationId xmlns:a16="http://schemas.microsoft.com/office/drawing/2014/main" id="{C5C6C382-1EF6-9FC6-2D67-BC1C041DF815}"/>
              </a:ext>
            </a:extLst>
          </p:cNvPr>
          <p:cNvSpPr txBox="1"/>
          <p:nvPr/>
        </p:nvSpPr>
        <p:spPr>
          <a:xfrm>
            <a:off x="920968" y="1317800"/>
            <a:ext cx="9940029" cy="523220"/>
          </a:xfrm>
          <a:prstGeom prst="rect">
            <a:avLst/>
          </a:prstGeom>
          <a:noFill/>
        </p:spPr>
        <p:txBody>
          <a:bodyPr wrap="square" rtlCol="0">
            <a:spAutoFit/>
          </a:bodyPr>
          <a:lstStyle/>
          <a:p>
            <a:r>
              <a:rPr lang="en-US" sz="2800" b="1" dirty="0"/>
              <a:t>“Special” medicines are better at preventing and treating COVID </a:t>
            </a:r>
          </a:p>
        </p:txBody>
      </p:sp>
    </p:spTree>
    <p:extLst>
      <p:ext uri="{BB962C8B-B14F-4D97-AF65-F5344CB8AC3E}">
        <p14:creationId xmlns:p14="http://schemas.microsoft.com/office/powerpoint/2010/main" val="621047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9E5DC-BBCB-EB5D-9403-F21C0876813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E0453CF-5F8A-F41A-F7A5-BE78634AE7A5}"/>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741C30BD-2300-07CF-F87A-58154E298846}"/>
              </a:ext>
            </a:extLst>
          </p:cNvPr>
          <p:cNvSpPr txBox="1"/>
          <p:nvPr/>
        </p:nvSpPr>
        <p:spPr>
          <a:xfrm>
            <a:off x="825808" y="415852"/>
            <a:ext cx="9703229"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Questions?</a:t>
            </a:r>
          </a:p>
        </p:txBody>
      </p:sp>
      <p:cxnSp>
        <p:nvCxnSpPr>
          <p:cNvPr id="7" name="Straight Connector 6">
            <a:extLst>
              <a:ext uri="{FF2B5EF4-FFF2-40B4-BE49-F238E27FC236}">
                <a16:creationId xmlns:a16="http://schemas.microsoft.com/office/drawing/2014/main" id="{D8417F37-A761-CFAB-3D49-381603515E3F}"/>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pic>
        <p:nvPicPr>
          <p:cNvPr id="3074" name="Picture 2" descr="18,700+ Confused Emoji Stock Photos, Pictures &amp; Royalty-Free ...">
            <a:extLst>
              <a:ext uri="{FF2B5EF4-FFF2-40B4-BE49-F238E27FC236}">
                <a16:creationId xmlns:a16="http://schemas.microsoft.com/office/drawing/2014/main" id="{9F0B8937-C28D-2A20-E6BC-18C19B55C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629" y="1565404"/>
            <a:ext cx="3793157" cy="371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10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DF70E-87C3-CA65-0A4A-FF1F7A3B48D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691156-C540-1ABF-8CB4-DB076D17699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833B792-2C41-3106-5F41-86D8EFBAC96B}"/>
              </a:ext>
            </a:extLst>
          </p:cNvPr>
          <p:cNvPicPr>
            <a:picLocks noChangeAspect="1"/>
          </p:cNvPicPr>
          <p:nvPr/>
        </p:nvPicPr>
        <p:blipFill>
          <a:blip r:embed="rId3"/>
          <a:stretch>
            <a:fillRect/>
          </a:stretch>
        </p:blipFill>
        <p:spPr>
          <a:xfrm>
            <a:off x="9741739" y="5825887"/>
            <a:ext cx="2450261" cy="1159616"/>
          </a:xfrm>
          <a:prstGeom prst="rect">
            <a:avLst/>
          </a:prstGeom>
        </p:spPr>
      </p:pic>
      <p:cxnSp>
        <p:nvCxnSpPr>
          <p:cNvPr id="7" name="Straight Connector 6">
            <a:extLst>
              <a:ext uri="{FF2B5EF4-FFF2-40B4-BE49-F238E27FC236}">
                <a16:creationId xmlns:a16="http://schemas.microsoft.com/office/drawing/2014/main" id="{1C404603-1D05-9208-9E73-16EF0C97870E}"/>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9421A9-81FA-3463-EFA1-2F2048ADFCD5}"/>
              </a:ext>
            </a:extLst>
          </p:cNvPr>
          <p:cNvSpPr txBox="1"/>
          <p:nvPr/>
        </p:nvSpPr>
        <p:spPr>
          <a:xfrm>
            <a:off x="811981" y="415852"/>
            <a:ext cx="1044880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a:ln>
                  <a:noFill/>
                </a:ln>
                <a:solidFill>
                  <a:srgbClr val="00314B"/>
                </a:solidFill>
                <a:effectLst/>
                <a:uLnTx/>
                <a:uFillTx/>
                <a:latin typeface="Calibri" panose="020F0502020204030204" pitchFamily="34" charset="0"/>
                <a:ea typeface="+mn-ea"/>
                <a:cs typeface="Calibri" panose="020F0502020204030204" pitchFamily="34" charset="0"/>
              </a:rPr>
              <a:t>Respiratory Disease Forecast for 2025-2026</a:t>
            </a:r>
          </a:p>
        </p:txBody>
      </p:sp>
      <p:pic>
        <p:nvPicPr>
          <p:cNvPr id="5" name="Picture 4" descr="A graph of a graph showing the growth of the stock market&#10;&#10;AI-generated content may be incorrect.">
            <a:extLst>
              <a:ext uri="{FF2B5EF4-FFF2-40B4-BE49-F238E27FC236}">
                <a16:creationId xmlns:a16="http://schemas.microsoft.com/office/drawing/2014/main" id="{7E61CD54-F699-72C0-3B01-68E85AB381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72" y="1293555"/>
            <a:ext cx="8790369" cy="5353988"/>
          </a:xfrm>
          <a:prstGeom prst="rect">
            <a:avLst/>
          </a:prstGeom>
        </p:spPr>
      </p:pic>
    </p:spTree>
    <p:extLst>
      <p:ext uri="{BB962C8B-B14F-4D97-AF65-F5344CB8AC3E}">
        <p14:creationId xmlns:p14="http://schemas.microsoft.com/office/powerpoint/2010/main" val="202485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6AF66-B0E5-A04D-2135-7E551CC7E0F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F6F70C-A3C4-0E72-D42C-FFA7D3EC8D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16BE1A89-B302-7433-19DF-2EB7DDAF8294}"/>
              </a:ext>
            </a:extLst>
          </p:cNvPr>
          <p:cNvPicPr>
            <a:picLocks noChangeAspect="1"/>
          </p:cNvPicPr>
          <p:nvPr/>
        </p:nvPicPr>
        <p:blipFill>
          <a:blip r:embed="rId3"/>
          <a:stretch>
            <a:fillRect/>
          </a:stretch>
        </p:blipFill>
        <p:spPr>
          <a:xfrm>
            <a:off x="9741739" y="5825887"/>
            <a:ext cx="2450261" cy="1159616"/>
          </a:xfrm>
          <a:prstGeom prst="rect">
            <a:avLst/>
          </a:prstGeom>
        </p:spPr>
      </p:pic>
      <p:cxnSp>
        <p:nvCxnSpPr>
          <p:cNvPr id="7" name="Straight Connector 6">
            <a:extLst>
              <a:ext uri="{FF2B5EF4-FFF2-40B4-BE49-F238E27FC236}">
                <a16:creationId xmlns:a16="http://schemas.microsoft.com/office/drawing/2014/main" id="{D9560CF7-32A6-5493-D4E8-1AA935BA7EF2}"/>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D801163-910F-B6F3-1F2B-95CFA4D31D44}"/>
              </a:ext>
            </a:extLst>
          </p:cNvPr>
          <p:cNvSpPr txBox="1"/>
          <p:nvPr/>
        </p:nvSpPr>
        <p:spPr>
          <a:xfrm>
            <a:off x="811981" y="415852"/>
            <a:ext cx="1044880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a:ln>
                  <a:noFill/>
                </a:ln>
                <a:solidFill>
                  <a:srgbClr val="00314B"/>
                </a:solidFill>
                <a:effectLst/>
                <a:uLnTx/>
                <a:uFillTx/>
                <a:latin typeface="Calibri" panose="020F0502020204030204" pitchFamily="34" charset="0"/>
                <a:ea typeface="+mn-ea"/>
                <a:cs typeface="Calibri" panose="020F0502020204030204" pitchFamily="34" charset="0"/>
              </a:rPr>
              <a:t>Respiratory Disease Forecast for 2025-2026</a:t>
            </a:r>
          </a:p>
        </p:txBody>
      </p:sp>
      <p:pic>
        <p:nvPicPr>
          <p:cNvPr id="6" name="Picture 5" descr="A graph of a patient">
            <a:extLst>
              <a:ext uri="{FF2B5EF4-FFF2-40B4-BE49-F238E27FC236}">
                <a16:creationId xmlns:a16="http://schemas.microsoft.com/office/drawing/2014/main" id="{F3C30140-4927-87BA-9989-2B8951908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981" y="1412307"/>
            <a:ext cx="8937173" cy="5029841"/>
          </a:xfrm>
          <a:prstGeom prst="rect">
            <a:avLst/>
          </a:prstGeom>
        </p:spPr>
      </p:pic>
    </p:spTree>
    <p:extLst>
      <p:ext uri="{BB962C8B-B14F-4D97-AF65-F5344CB8AC3E}">
        <p14:creationId xmlns:p14="http://schemas.microsoft.com/office/powerpoint/2010/main" val="379621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8E0910-4C7E-4263-8DED-7BC5291F79C8}"/>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AB82F0A1-5FAE-48FD-92F8-E31B8401419D}"/>
              </a:ext>
            </a:extLst>
          </p:cNvPr>
          <p:cNvSpPr txBox="1"/>
          <p:nvPr/>
        </p:nvSpPr>
        <p:spPr>
          <a:xfrm>
            <a:off x="825808" y="415852"/>
            <a:ext cx="9703229"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Risks of Vaccine-Preventable Diseases</a:t>
            </a:r>
          </a:p>
        </p:txBody>
      </p:sp>
      <p:cxnSp>
        <p:nvCxnSpPr>
          <p:cNvPr id="7" name="Straight Connector 6">
            <a:extLst>
              <a:ext uri="{FF2B5EF4-FFF2-40B4-BE49-F238E27FC236}">
                <a16:creationId xmlns:a16="http://schemas.microsoft.com/office/drawing/2014/main" id="{5CF75799-B6CB-44E2-9003-BD22D72E9EED}"/>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2F29674-4219-0A81-C72D-4625F8371C29}"/>
              </a:ext>
            </a:extLst>
          </p:cNvPr>
          <p:cNvSpPr txBox="1"/>
          <p:nvPr/>
        </p:nvSpPr>
        <p:spPr>
          <a:xfrm>
            <a:off x="825807" y="1293555"/>
            <a:ext cx="10934393" cy="4708981"/>
          </a:xfrm>
          <a:prstGeom prst="rect">
            <a:avLst/>
          </a:prstGeom>
          <a:noFill/>
        </p:spPr>
        <p:txBody>
          <a:bodyPr wrap="square" rtlCol="0">
            <a:spAutoFit/>
          </a:bodyPr>
          <a:lstStyle/>
          <a:p>
            <a:pPr marL="285750" indent="-285750">
              <a:buFont typeface="Arial" panose="020B0604020202020204" pitchFamily="34" charset="0"/>
              <a:buChar char="•"/>
            </a:pPr>
            <a:r>
              <a:rPr lang="en-US" sz="2800" b="1" dirty="0"/>
              <a:t>COVID-19</a:t>
            </a:r>
          </a:p>
          <a:p>
            <a:pPr marL="742950" lvl="1" indent="-285750">
              <a:buFont typeface="Courier New" panose="02070309020205020404" pitchFamily="49" charset="0"/>
              <a:buChar char="o"/>
            </a:pPr>
            <a:r>
              <a:rPr lang="en-US" sz="2400" dirty="0"/>
              <a:t>Around 15 million COVID-related illnesses last season</a:t>
            </a:r>
          </a:p>
          <a:p>
            <a:pPr marL="742950" lvl="1" indent="-285750">
              <a:buFont typeface="Courier New" panose="02070309020205020404" pitchFamily="49" charset="0"/>
              <a:buChar char="o"/>
            </a:pPr>
            <a:r>
              <a:rPr lang="en-US" sz="2400" dirty="0"/>
              <a:t>Around 500,000 COVID-related hospitalizations last season</a:t>
            </a:r>
          </a:p>
          <a:p>
            <a:pPr marL="742950" lvl="1" indent="-285750">
              <a:buFont typeface="Courier New" panose="02070309020205020404" pitchFamily="49" charset="0"/>
              <a:buChar char="o"/>
            </a:pPr>
            <a:r>
              <a:rPr lang="en-US" sz="2400" dirty="0"/>
              <a:t>Around 50,000 COVID-related deaths last season</a:t>
            </a:r>
          </a:p>
          <a:p>
            <a:pPr marL="285750" indent="-285750">
              <a:buFont typeface="Arial" panose="020B0604020202020204" pitchFamily="34" charset="0"/>
              <a:buChar char="•"/>
            </a:pPr>
            <a:r>
              <a:rPr lang="en-US" sz="2800" b="1" dirty="0"/>
              <a:t>Influenza</a:t>
            </a:r>
            <a:r>
              <a:rPr lang="en-US" dirty="0"/>
              <a:t> </a:t>
            </a:r>
            <a:r>
              <a:rPr lang="en-US" sz="2800" dirty="0"/>
              <a:t>(aka “the flu or the grip”)</a:t>
            </a:r>
          </a:p>
          <a:p>
            <a:pPr marL="800100" lvl="1" indent="-342900">
              <a:buFont typeface="Courier New" panose="02070309020205020404" pitchFamily="49" charset="0"/>
              <a:buChar char="o"/>
            </a:pPr>
            <a:r>
              <a:rPr lang="en-US" sz="2400" dirty="0"/>
              <a:t>Between 15 – 60 million people are infected with the flu every season </a:t>
            </a:r>
          </a:p>
          <a:p>
            <a:pPr marL="800100" lvl="1" indent="-342900">
              <a:buFont typeface="Courier New" panose="02070309020205020404" pitchFamily="49" charset="0"/>
              <a:buChar char="o"/>
            </a:pPr>
            <a:r>
              <a:rPr lang="en-US" sz="2400" dirty="0"/>
              <a:t>Between 120,000 – 800,000 people are hospitalized with the flu every season </a:t>
            </a:r>
          </a:p>
          <a:p>
            <a:pPr marL="800100" lvl="1" indent="-342900">
              <a:buFont typeface="Courier New" panose="02070309020205020404" pitchFamily="49" charset="0"/>
              <a:buChar char="o"/>
            </a:pPr>
            <a:r>
              <a:rPr lang="en-US" sz="2400" dirty="0"/>
              <a:t>Up to 50,000 people die every season from flu-related complications</a:t>
            </a:r>
          </a:p>
          <a:p>
            <a:pPr marL="285750" indent="-285750">
              <a:buFont typeface="Arial" panose="020B0604020202020204" pitchFamily="34" charset="0"/>
              <a:buChar char="•"/>
            </a:pPr>
            <a:r>
              <a:rPr lang="en-US" sz="2800" b="1" dirty="0"/>
              <a:t>RSV</a:t>
            </a:r>
            <a:r>
              <a:rPr lang="en-US" dirty="0"/>
              <a:t> </a:t>
            </a:r>
            <a:r>
              <a:rPr lang="en-US" sz="2800" dirty="0"/>
              <a:t>(aka the croup or respiratory syncytial virus)</a:t>
            </a:r>
          </a:p>
          <a:p>
            <a:pPr marL="800100" lvl="1" indent="-342900">
              <a:buFont typeface="Courier New" panose="02070309020205020404" pitchFamily="49" charset="0"/>
              <a:buChar char="o"/>
            </a:pPr>
            <a:r>
              <a:rPr lang="en-US" sz="2400" dirty="0"/>
              <a:t>Between 60,000 – 120,000 older adults are hospitalized with RSV annually </a:t>
            </a:r>
          </a:p>
          <a:p>
            <a:pPr marL="800100" lvl="1" indent="-342900">
              <a:buFont typeface="Courier New" panose="02070309020205020404" pitchFamily="49" charset="0"/>
              <a:buChar char="o"/>
            </a:pPr>
            <a:r>
              <a:rPr lang="en-US" sz="2400" dirty="0"/>
              <a:t>Between 6,000 – 10,000 older adults die from RSV-related complications annually</a:t>
            </a:r>
          </a:p>
        </p:txBody>
      </p:sp>
    </p:spTree>
    <p:extLst>
      <p:ext uri="{BB962C8B-B14F-4D97-AF65-F5344CB8AC3E}">
        <p14:creationId xmlns:p14="http://schemas.microsoft.com/office/powerpoint/2010/main" val="217959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A6A37-896B-14F0-0F8B-F5AB0926AC0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CB64F23-D87E-3160-81AB-AA84A4715C34}"/>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804F132C-D347-E880-168B-5BA0383514E8}"/>
              </a:ext>
            </a:extLst>
          </p:cNvPr>
          <p:cNvSpPr txBox="1"/>
          <p:nvPr/>
        </p:nvSpPr>
        <p:spPr>
          <a:xfrm>
            <a:off x="825806" y="210027"/>
            <a:ext cx="9703229"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Risks of Vaccine-Preventable Diseases</a:t>
            </a:r>
          </a:p>
        </p:txBody>
      </p:sp>
      <p:cxnSp>
        <p:nvCxnSpPr>
          <p:cNvPr id="7" name="Straight Connector 6">
            <a:extLst>
              <a:ext uri="{FF2B5EF4-FFF2-40B4-BE49-F238E27FC236}">
                <a16:creationId xmlns:a16="http://schemas.microsoft.com/office/drawing/2014/main" id="{C00A8C74-E1AA-848F-81B7-AF3F96CE3403}"/>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E25F1B1-615D-4E6F-4F34-202B8458805D}"/>
              </a:ext>
            </a:extLst>
          </p:cNvPr>
          <p:cNvSpPr txBox="1"/>
          <p:nvPr/>
        </p:nvSpPr>
        <p:spPr>
          <a:xfrm>
            <a:off x="825806" y="1293555"/>
            <a:ext cx="10049021" cy="4585871"/>
          </a:xfrm>
          <a:prstGeom prst="rect">
            <a:avLst/>
          </a:prstGeom>
          <a:noFill/>
        </p:spPr>
        <p:txBody>
          <a:bodyPr wrap="square" rtlCol="0">
            <a:spAutoFit/>
          </a:bodyPr>
          <a:lstStyle/>
          <a:p>
            <a:pPr marL="285750" indent="-285750">
              <a:buFont typeface="Arial" panose="020B0604020202020204" pitchFamily="34" charset="0"/>
              <a:buChar char="•"/>
            </a:pPr>
            <a:r>
              <a:rPr lang="en-US" sz="2400" b="1" dirty="0"/>
              <a:t>Pneumococcal-related diseases (aka “pneumonia”)</a:t>
            </a:r>
          </a:p>
          <a:p>
            <a:pPr marL="800100" lvl="1" indent="-342900">
              <a:buFont typeface="Courier New" panose="02070309020205020404" pitchFamily="49" charset="0"/>
              <a:buChar char="o"/>
            </a:pPr>
            <a:r>
              <a:rPr lang="en-US" sz="2000" dirty="0"/>
              <a:t>500,000 older US adults get pneumococcal pneumonia annually</a:t>
            </a:r>
          </a:p>
          <a:p>
            <a:pPr marL="800100" lvl="1" indent="-342900">
              <a:buFont typeface="Courier New" panose="02070309020205020404" pitchFamily="49" charset="0"/>
              <a:buChar char="o"/>
            </a:pPr>
            <a:r>
              <a:rPr lang="en-US" sz="2000" dirty="0"/>
              <a:t>30,000 older US adults get invasive pneumococcal blood infections annually</a:t>
            </a:r>
          </a:p>
          <a:p>
            <a:pPr marL="800100" lvl="1" indent="-342900">
              <a:buFont typeface="Courier New" panose="02070309020205020404" pitchFamily="49" charset="0"/>
              <a:buChar char="o"/>
            </a:pPr>
            <a:r>
              <a:rPr lang="en-US" sz="2000" dirty="0"/>
              <a:t>150,000 hospitalizations in the US annually with the elderly more at risk of dying</a:t>
            </a:r>
          </a:p>
          <a:p>
            <a:pPr marL="800100" lvl="1" indent="-342900">
              <a:buFont typeface="Courier New" panose="02070309020205020404" pitchFamily="49" charset="0"/>
              <a:buChar char="o"/>
            </a:pPr>
            <a:r>
              <a:rPr lang="en-US" sz="2000" dirty="0"/>
              <a:t>25,000 annual </a:t>
            </a:r>
            <a:r>
              <a:rPr lang="en-US" sz="2000" b="1" u="sng" dirty="0"/>
              <a:t>deaths</a:t>
            </a:r>
            <a:r>
              <a:rPr lang="en-US" sz="2000" dirty="0"/>
              <a:t> in older adults are attributed to pneumococcal-related infections</a:t>
            </a:r>
          </a:p>
          <a:p>
            <a:pPr marL="285750" indent="-285750">
              <a:buFont typeface="Arial" panose="020B0604020202020204" pitchFamily="34" charset="0"/>
              <a:buChar char="•"/>
            </a:pPr>
            <a:r>
              <a:rPr lang="en-US" sz="2400" b="1" dirty="0"/>
              <a:t>Whooping cough (aka pertussis)</a:t>
            </a:r>
          </a:p>
          <a:p>
            <a:pPr marL="800100" lvl="1" indent="-342900">
              <a:buFont typeface="Courier New" panose="02070309020205020404" pitchFamily="49" charset="0"/>
              <a:buChar char="o"/>
            </a:pPr>
            <a:r>
              <a:rPr lang="en-US" sz="2000" dirty="0"/>
              <a:t>Infants at greatest risk of hospitalization and deaths</a:t>
            </a:r>
          </a:p>
          <a:p>
            <a:pPr marL="800100" lvl="1" indent="-342900">
              <a:buFont typeface="Courier New" panose="02070309020205020404" pitchFamily="49" charset="0"/>
              <a:buChar char="o"/>
            </a:pPr>
            <a:r>
              <a:rPr lang="en-US" sz="2000" dirty="0"/>
              <a:t>In the older adult, can cause severe, persistent cough that is not amenable to most medicines</a:t>
            </a:r>
          </a:p>
          <a:p>
            <a:pPr marL="285750" indent="-285750">
              <a:buFont typeface="Arial" panose="020B0604020202020204" pitchFamily="34" charset="0"/>
              <a:buChar char="•"/>
            </a:pPr>
            <a:r>
              <a:rPr lang="en-US" sz="2400" b="1" dirty="0"/>
              <a:t>Shingles (aka zoster)</a:t>
            </a:r>
          </a:p>
          <a:p>
            <a:pPr marL="800100" lvl="1" indent="-342900">
              <a:buFont typeface="Courier New" panose="02070309020205020404" pitchFamily="49" charset="0"/>
              <a:buChar char="o"/>
            </a:pPr>
            <a:r>
              <a:rPr lang="en-US" sz="2000" dirty="0"/>
              <a:t>33% of all people will get shingles in their lifetime</a:t>
            </a:r>
          </a:p>
          <a:p>
            <a:pPr marL="800100" lvl="1" indent="-342900">
              <a:buFont typeface="Courier New" panose="02070309020205020404" pitchFamily="49" charset="0"/>
              <a:buChar char="o"/>
            </a:pPr>
            <a:r>
              <a:rPr lang="en-US" sz="2000" dirty="0"/>
              <a:t>If you live to 85, 50% chance you will get shingles</a:t>
            </a:r>
          </a:p>
          <a:p>
            <a:pPr marL="800100" lvl="1" indent="-342900">
              <a:buFont typeface="Courier New" panose="02070309020205020404" pitchFamily="49" charset="0"/>
              <a:buChar char="o"/>
            </a:pPr>
            <a:r>
              <a:rPr lang="en-US" sz="2000" dirty="0"/>
              <a:t>Older adults are more likely to face severe complications like long-lasting nerve pain (postherpetic neuralgia), hospitalizations, and even </a:t>
            </a:r>
            <a:r>
              <a:rPr lang="en-US" sz="2000" b="1" u="sng" dirty="0"/>
              <a:t>death</a:t>
            </a:r>
          </a:p>
        </p:txBody>
      </p:sp>
    </p:spTree>
    <p:extLst>
      <p:ext uri="{BB962C8B-B14F-4D97-AF65-F5344CB8AC3E}">
        <p14:creationId xmlns:p14="http://schemas.microsoft.com/office/powerpoint/2010/main" val="261368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312ED-813B-191B-AAE5-DA8D51F1107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0A55582-A002-FC16-9796-C892EECEE0B4}"/>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D1D4339D-E73A-6305-ACC9-517C4069ECD7}"/>
              </a:ext>
            </a:extLst>
          </p:cNvPr>
          <p:cNvSpPr txBox="1"/>
          <p:nvPr/>
        </p:nvSpPr>
        <p:spPr>
          <a:xfrm>
            <a:off x="825804" y="415852"/>
            <a:ext cx="9703229"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Risks of Vaccine-Preventable Diseases</a:t>
            </a:r>
          </a:p>
        </p:txBody>
      </p:sp>
      <p:cxnSp>
        <p:nvCxnSpPr>
          <p:cNvPr id="7" name="Straight Connector 6">
            <a:extLst>
              <a:ext uri="{FF2B5EF4-FFF2-40B4-BE49-F238E27FC236}">
                <a16:creationId xmlns:a16="http://schemas.microsoft.com/office/drawing/2014/main" id="{F4DAC227-5DE8-861F-C003-3F53C52CECD2}"/>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9EE6B5D-4FE4-551F-0790-2045B24E2937}"/>
              </a:ext>
            </a:extLst>
          </p:cNvPr>
          <p:cNvSpPr txBox="1"/>
          <p:nvPr/>
        </p:nvSpPr>
        <p:spPr>
          <a:xfrm>
            <a:off x="652907" y="1185293"/>
            <a:ext cx="10049021" cy="5355312"/>
          </a:xfrm>
          <a:prstGeom prst="rect">
            <a:avLst/>
          </a:prstGeom>
          <a:noFill/>
        </p:spPr>
        <p:txBody>
          <a:bodyPr wrap="square" rtlCol="0">
            <a:spAutoFit/>
          </a:bodyPr>
          <a:lstStyle/>
          <a:p>
            <a:pPr marL="285750" indent="-285750">
              <a:buFont typeface="Arial" panose="020B0604020202020204" pitchFamily="34" charset="0"/>
              <a:buChar char="•"/>
            </a:pPr>
            <a:r>
              <a:rPr lang="en-US" sz="2400" b="1" dirty="0"/>
              <a:t>Hepatitis B</a:t>
            </a:r>
          </a:p>
          <a:p>
            <a:pPr marL="742950" lvl="1" indent="-285750">
              <a:buFont typeface="Courier New" panose="02070309020205020404" pitchFamily="49" charset="0"/>
              <a:buChar char="o"/>
            </a:pPr>
            <a:r>
              <a:rPr lang="en-US" dirty="0"/>
              <a:t>Contagious viral infection of the liver spread through contact with infected body fluids such as blood or semen</a:t>
            </a:r>
          </a:p>
          <a:p>
            <a:pPr marL="742950" lvl="1" indent="-285750">
              <a:buFont typeface="Courier New" panose="02070309020205020404" pitchFamily="49" charset="0"/>
              <a:buChar char="o"/>
            </a:pPr>
            <a:r>
              <a:rPr lang="en-US" dirty="0"/>
              <a:t>Can lead to liver failure and liver cancer, yellow skin or eyes, stomach pain, vomiting, fever, diarrhea, fatigue, </a:t>
            </a:r>
            <a:r>
              <a:rPr lang="en-US" b="1" u="sng" dirty="0"/>
              <a:t>death</a:t>
            </a:r>
          </a:p>
          <a:p>
            <a:pPr marL="742950" lvl="1" indent="-285750">
              <a:buFont typeface="Courier New" panose="02070309020205020404" pitchFamily="49" charset="0"/>
              <a:buChar char="o"/>
            </a:pPr>
            <a:r>
              <a:rPr lang="en-US" b="1" dirty="0"/>
              <a:t>Older adults </a:t>
            </a:r>
            <a:r>
              <a:rPr lang="en-US" dirty="0"/>
              <a:t>have greater risk of chronic infection due to aging immune response</a:t>
            </a:r>
          </a:p>
          <a:p>
            <a:pPr marL="742950" lvl="1" indent="-285750">
              <a:buFont typeface="Courier New" panose="02070309020205020404" pitchFamily="49" charset="0"/>
              <a:buChar char="o"/>
            </a:pPr>
            <a:r>
              <a:rPr lang="en-US" dirty="0"/>
              <a:t>Increased risk if diabetic &amp; living in a group setting</a:t>
            </a:r>
          </a:p>
          <a:p>
            <a:pPr marL="342900" indent="-342900">
              <a:buFont typeface="Arial" panose="020B0604020202020204" pitchFamily="34" charset="0"/>
              <a:buChar char="•"/>
            </a:pPr>
            <a:r>
              <a:rPr lang="en-US" sz="2400" b="1" dirty="0"/>
              <a:t>Hepatitis A</a:t>
            </a:r>
          </a:p>
          <a:p>
            <a:pPr marL="800100" lvl="1" indent="-342900">
              <a:buFont typeface="Courier New" panose="02070309020205020404" pitchFamily="49" charset="0"/>
              <a:buChar char="o"/>
            </a:pPr>
            <a:r>
              <a:rPr lang="en-US" dirty="0"/>
              <a:t>Contagious viral infection of the liver spread by contaminated food or drink or close contact with an infected person</a:t>
            </a:r>
          </a:p>
          <a:p>
            <a:pPr marL="800100" lvl="1" indent="-342900">
              <a:buFont typeface="Courier New" panose="02070309020205020404" pitchFamily="49" charset="0"/>
              <a:buChar char="o"/>
            </a:pPr>
            <a:r>
              <a:rPr lang="en-US" dirty="0"/>
              <a:t>Can lead to liver failure, yellow skin or eyes, stomach pain, vomiting, fever, diarrhea, fatigue, </a:t>
            </a:r>
            <a:r>
              <a:rPr lang="en-US" b="1" u="sng" dirty="0"/>
              <a:t>death</a:t>
            </a:r>
          </a:p>
          <a:p>
            <a:pPr marL="800100" lvl="1" indent="-342900">
              <a:buFont typeface="Courier New" panose="02070309020205020404" pitchFamily="49" charset="0"/>
              <a:buChar char="o"/>
            </a:pPr>
            <a:r>
              <a:rPr lang="en-US" dirty="0"/>
              <a:t>Greater risk when traveling to some foreign countries</a:t>
            </a:r>
          </a:p>
          <a:p>
            <a:pPr marL="342900" indent="-342900">
              <a:buFont typeface="Arial" panose="020B0604020202020204" pitchFamily="34" charset="0"/>
              <a:buChar char="•"/>
            </a:pPr>
            <a:r>
              <a:rPr lang="en-US" sz="2400" b="1" dirty="0"/>
              <a:t>Meningococcal disease</a:t>
            </a:r>
          </a:p>
          <a:p>
            <a:pPr marL="800100" lvl="1" indent="-342900">
              <a:buFont typeface="Courier New" panose="02070309020205020404" pitchFamily="49" charset="0"/>
              <a:buChar char="o"/>
            </a:pPr>
            <a:r>
              <a:rPr lang="en-US" dirty="0"/>
              <a:t>Bacterial infection of the lining of the brain and spinal cord or the bloodstream</a:t>
            </a:r>
          </a:p>
          <a:p>
            <a:pPr marL="800100" lvl="1" indent="-342900">
              <a:buFont typeface="Courier New" panose="02070309020205020404" pitchFamily="49" charset="0"/>
              <a:buChar char="o"/>
            </a:pPr>
            <a:r>
              <a:rPr lang="en-US" dirty="0"/>
              <a:t>Fever, headache, stiff neck, light sensitivity, confusion, </a:t>
            </a:r>
            <a:r>
              <a:rPr lang="en-US" b="1" dirty="0"/>
              <a:t>loss of arm or leg</a:t>
            </a:r>
            <a:r>
              <a:rPr lang="en-US" dirty="0"/>
              <a:t>, deafness, seizures, </a:t>
            </a:r>
            <a:r>
              <a:rPr lang="en-US" b="1" u="sng" dirty="0"/>
              <a:t>death</a:t>
            </a:r>
            <a:endParaRPr lang="en-US" sz="2000" b="1" u="sng" dirty="0"/>
          </a:p>
          <a:p>
            <a:pPr marL="800100" lvl="1" indent="-342900">
              <a:buFont typeface="Courier New" panose="02070309020205020404" pitchFamily="49" charset="0"/>
              <a:buChar char="o"/>
            </a:pPr>
            <a:r>
              <a:rPr lang="en-US" dirty="0"/>
              <a:t>Increased risk if you had had your spleen removed or have a spleen disorder</a:t>
            </a:r>
            <a:endParaRPr lang="en-US" sz="3200" dirty="0"/>
          </a:p>
        </p:txBody>
      </p:sp>
    </p:spTree>
    <p:extLst>
      <p:ext uri="{BB962C8B-B14F-4D97-AF65-F5344CB8AC3E}">
        <p14:creationId xmlns:p14="http://schemas.microsoft.com/office/powerpoint/2010/main" val="415384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EB6DA-5E01-228C-F6CD-68D61B3426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7674199-0EBD-C88B-6C88-AD8A131C6EED}"/>
              </a:ext>
            </a:extLst>
          </p:cNvPr>
          <p:cNvPicPr>
            <a:picLocks noChangeAspect="1"/>
          </p:cNvPicPr>
          <p:nvPr/>
        </p:nvPicPr>
        <p:blipFill>
          <a:blip r:embed="rId3"/>
          <a:stretch>
            <a:fillRect/>
          </a:stretch>
        </p:blipFill>
        <p:spPr>
          <a:xfrm>
            <a:off x="9741739" y="5825887"/>
            <a:ext cx="2450261" cy="1159616"/>
          </a:xfrm>
          <a:prstGeom prst="rect">
            <a:avLst/>
          </a:prstGeom>
        </p:spPr>
      </p:pic>
      <p:sp>
        <p:nvSpPr>
          <p:cNvPr id="10" name="TextBox 9">
            <a:extLst>
              <a:ext uri="{FF2B5EF4-FFF2-40B4-BE49-F238E27FC236}">
                <a16:creationId xmlns:a16="http://schemas.microsoft.com/office/drawing/2014/main" id="{AD05629A-3110-4EFE-7766-2F630371A0D2}"/>
              </a:ext>
            </a:extLst>
          </p:cNvPr>
          <p:cNvSpPr txBox="1"/>
          <p:nvPr/>
        </p:nvSpPr>
        <p:spPr>
          <a:xfrm>
            <a:off x="825804" y="415852"/>
            <a:ext cx="9703229" cy="769441"/>
          </a:xfrm>
          <a:prstGeom prst="rect">
            <a:avLst/>
          </a:prstGeom>
          <a:noFill/>
        </p:spPr>
        <p:txBody>
          <a:bodyPr wrap="square" rtlCol="0">
            <a:spAutoFit/>
          </a:bodyPr>
          <a:lstStyle/>
          <a:p>
            <a:pPr defTabSz="457200">
              <a:spcBef>
                <a:spcPct val="0"/>
              </a:spcBef>
            </a:pPr>
            <a:r>
              <a:rPr lang="en-US" sz="4400" b="1" i="1" dirty="0">
                <a:solidFill>
                  <a:srgbClr val="00314B"/>
                </a:solidFill>
                <a:latin typeface="Calibri" panose="020F0502020204030204" pitchFamily="34" charset="0"/>
                <a:ea typeface="+mj-ea"/>
                <a:cs typeface="Calibri" panose="020F0502020204030204" pitchFamily="34" charset="0"/>
              </a:rPr>
              <a:t>Risks of Vaccine-Preventable Diseases</a:t>
            </a:r>
          </a:p>
        </p:txBody>
      </p:sp>
      <p:cxnSp>
        <p:nvCxnSpPr>
          <p:cNvPr id="7" name="Straight Connector 6">
            <a:extLst>
              <a:ext uri="{FF2B5EF4-FFF2-40B4-BE49-F238E27FC236}">
                <a16:creationId xmlns:a16="http://schemas.microsoft.com/office/drawing/2014/main" id="{124B12D5-E970-70A9-E4CA-E58CFCABF7CF}"/>
              </a:ext>
            </a:extLst>
          </p:cNvPr>
          <p:cNvCxnSpPr>
            <a:cxnSpLocks/>
          </p:cNvCxnSpPr>
          <p:nvPr/>
        </p:nvCxnSpPr>
        <p:spPr>
          <a:xfrm>
            <a:off x="617270" y="307592"/>
            <a:ext cx="0" cy="985963"/>
          </a:xfrm>
          <a:prstGeom prst="line">
            <a:avLst/>
          </a:prstGeom>
          <a:ln w="63500">
            <a:solidFill>
              <a:srgbClr val="93143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B55ED4D-1965-EEA8-4D0B-C9B16A240605}"/>
              </a:ext>
            </a:extLst>
          </p:cNvPr>
          <p:cNvSpPr txBox="1"/>
          <p:nvPr/>
        </p:nvSpPr>
        <p:spPr>
          <a:xfrm>
            <a:off x="652907" y="1076227"/>
            <a:ext cx="10049021" cy="5940088"/>
          </a:xfrm>
          <a:prstGeom prst="rect">
            <a:avLst/>
          </a:prstGeom>
          <a:noFill/>
        </p:spPr>
        <p:txBody>
          <a:bodyPr wrap="square" rtlCol="0">
            <a:spAutoFit/>
          </a:bodyPr>
          <a:lstStyle/>
          <a:p>
            <a:pPr marL="342900" indent="-342900">
              <a:buFont typeface="Arial" panose="020B0604020202020204" pitchFamily="34" charset="0"/>
              <a:buChar char="•"/>
            </a:pPr>
            <a:r>
              <a:rPr lang="en-US" sz="2000" b="1" dirty="0"/>
              <a:t>Measles - </a:t>
            </a:r>
            <a:r>
              <a:rPr lang="en-US" sz="2000" b="1" u="sng" dirty="0"/>
              <a:t>very contagious </a:t>
            </a:r>
            <a:r>
              <a:rPr lang="en-US" sz="2000" dirty="0"/>
              <a:t>viral infection that causes high fever, rash, cough, red eyes, and runny nose; spread through air and direct contact. Can cause brain swelling, infection of the lungs (pneumonia), and can be </a:t>
            </a:r>
            <a:r>
              <a:rPr lang="en-US" sz="2000" b="1" u="sng" dirty="0"/>
              <a:t>life-threatening</a:t>
            </a:r>
            <a:r>
              <a:rPr lang="en-US" sz="2000" dirty="0"/>
              <a:t> especially for young children and babies or unvaccinated adults. </a:t>
            </a:r>
            <a:r>
              <a:rPr lang="en-US" sz="2000" b="1" u="sng" dirty="0"/>
              <a:t>With recent outbreaks, advisable to review your immunity with your clinician</a:t>
            </a:r>
          </a:p>
          <a:p>
            <a:pPr marL="342900" indent="-342900">
              <a:buFont typeface="Arial" panose="020B0604020202020204" pitchFamily="34" charset="0"/>
              <a:buChar char="•"/>
            </a:pPr>
            <a:r>
              <a:rPr lang="en-US" sz="2000" b="1" dirty="0"/>
              <a:t>Mumps - </a:t>
            </a:r>
            <a:r>
              <a:rPr lang="en-US" sz="2000" dirty="0"/>
              <a:t>a contagious viral infection that causes fever, tiredness, swollen cheeks, and tender swollen jaw; spread through air and direct contact. Can cause brain swelling, painful and swollen testicles or ovaries, deafness, and in rare cases can be </a:t>
            </a:r>
            <a:r>
              <a:rPr lang="en-US" sz="2000" b="1" u="sng" dirty="0"/>
              <a:t>life-threatening</a:t>
            </a:r>
          </a:p>
          <a:p>
            <a:pPr marL="342900" indent="-342900">
              <a:buFont typeface="Arial" panose="020B0604020202020204" pitchFamily="34" charset="0"/>
              <a:buChar char="•"/>
            </a:pPr>
            <a:r>
              <a:rPr lang="en-US" sz="2000" b="1" dirty="0"/>
              <a:t>Rubella - </a:t>
            </a:r>
            <a:r>
              <a:rPr lang="en-US" sz="2000" dirty="0"/>
              <a:t>a contagious viral infection that causes low-grade fever, sore throat, and rash; spread through air and direct contact. Rubella is usually mild in children but is </a:t>
            </a:r>
            <a:r>
              <a:rPr lang="en-US" sz="2000" b="1" u="sng" dirty="0"/>
              <a:t>very dangerous for pregnant women</a:t>
            </a:r>
            <a:r>
              <a:rPr lang="en-US" sz="2000" dirty="0"/>
              <a:t>; can cause miscarriage or stillbirth, premature delivery, severe birth defects and can be </a:t>
            </a:r>
            <a:r>
              <a:rPr lang="en-US" sz="2000" b="1" u="sng" dirty="0"/>
              <a:t>life-threatening</a:t>
            </a:r>
          </a:p>
          <a:p>
            <a:pPr marL="342900" indent="-342900">
              <a:buFont typeface="Arial" panose="020B0604020202020204" pitchFamily="34" charset="0"/>
              <a:buChar char="•"/>
            </a:pPr>
            <a:r>
              <a:rPr lang="en-US" sz="2000" b="1" dirty="0"/>
              <a:t>Hib - </a:t>
            </a:r>
            <a:r>
              <a:rPr lang="en-US" sz="2000" dirty="0"/>
              <a:t>a contagious bacterial infection of the lungs, brain and spinal cord, or bloodstream; spread through droplets in the air and direct contact. Depends on the part of the body infected, but can cause brain damage, hearing loss, loss of arm or leg, and can be </a:t>
            </a:r>
            <a:r>
              <a:rPr lang="en-US" sz="2000" b="1" u="sng" dirty="0"/>
              <a:t>life-threatening</a:t>
            </a:r>
            <a:r>
              <a:rPr lang="en-US" sz="2000" dirty="0"/>
              <a:t>. Babies and children younger than 5 years old are most at risk for Hib disease in addition to those severely </a:t>
            </a:r>
            <a:r>
              <a:rPr lang="en-US" sz="2000" b="1" u="sng" dirty="0"/>
              <a:t>immunocompromised</a:t>
            </a:r>
          </a:p>
          <a:p>
            <a:pPr marL="342900" indent="-342900">
              <a:buFont typeface="Arial" panose="020B0604020202020204" pitchFamily="34" charset="0"/>
              <a:buChar char="•"/>
            </a:pPr>
            <a:endParaRPr lang="en-US" sz="2000" b="1" dirty="0"/>
          </a:p>
          <a:p>
            <a:pPr marL="742950" lvl="1" indent="-285750">
              <a:buFont typeface="Courier New" panose="02070309020205020404" pitchFamily="49" charset="0"/>
              <a:buChar char="o"/>
            </a:pPr>
            <a:endParaRPr lang="en-US" sz="2000" b="1" dirty="0"/>
          </a:p>
        </p:txBody>
      </p:sp>
    </p:spTree>
    <p:extLst>
      <p:ext uri="{BB962C8B-B14F-4D97-AF65-F5344CB8AC3E}">
        <p14:creationId xmlns:p14="http://schemas.microsoft.com/office/powerpoint/2010/main" val="18983579"/>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 HEALTH template.potx" id="{127E7369-523E-4D37-9DA5-D9CFC0904F4C}" vid="{DA4DACD8-235D-4C83-9564-9AF510FFB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37A714BAAD604886DBA609762B84FA" ma:contentTypeVersion="17" ma:contentTypeDescription="Create a new document." ma:contentTypeScope="" ma:versionID="0c718089ac8979529e885228738924d4">
  <xsd:schema xmlns:xsd="http://www.w3.org/2001/XMLSchema" xmlns:xs="http://www.w3.org/2001/XMLSchema" xmlns:p="http://schemas.microsoft.com/office/2006/metadata/properties" xmlns:ns1="http://schemas.microsoft.com/sharepoint/v3" xmlns:ns3="cd3bb635-6c19-4e21-b028-948a556e86b6" xmlns:ns4="f14eb9da-ad54-42e5-a720-dab823009591" targetNamespace="http://schemas.microsoft.com/office/2006/metadata/properties" ma:root="true" ma:fieldsID="128c309ef872790650ae7c3e3a2a260b" ns1:_="" ns3:_="" ns4:_="">
    <xsd:import namespace="http://schemas.microsoft.com/sharepoint/v3"/>
    <xsd:import namespace="cd3bb635-6c19-4e21-b028-948a556e86b6"/>
    <xsd:import namespace="f14eb9da-ad54-42e5-a720-dab82300959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1:_ip_UnifiedCompliancePolicyProperties" minOccurs="0"/>
                <xsd:element ref="ns1:_ip_UnifiedCompliancePolicyUIAction" minOccurs="0"/>
                <xsd:element ref="ns4:MediaServiceOCR"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3bb635-6c19-4e21-b028-948a556e86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4eb9da-ad54-42e5-a720-dab82300959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_activity" ma:index="24"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f14eb9da-ad54-42e5-a720-dab823009591" xsi:nil="true"/>
  </documentManagement>
</p:properties>
</file>

<file path=customXml/itemProps1.xml><?xml version="1.0" encoding="utf-8"?>
<ds:datastoreItem xmlns:ds="http://schemas.openxmlformats.org/officeDocument/2006/customXml" ds:itemID="{96DDC1C8-1AAE-4A89-B72F-CD49C6E48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d3bb635-6c19-4e21-b028-948a556e86b6"/>
    <ds:schemaRef ds:uri="f14eb9da-ad54-42e5-a720-dab8230095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9717B3-6457-48C1-BFC0-E93A333588B5}">
  <ds:schemaRefs>
    <ds:schemaRef ds:uri="http://schemas.microsoft.com/sharepoint/v3/contenttype/forms"/>
  </ds:schemaRefs>
</ds:datastoreItem>
</file>

<file path=customXml/itemProps3.xml><?xml version="1.0" encoding="utf-8"?>
<ds:datastoreItem xmlns:ds="http://schemas.openxmlformats.org/officeDocument/2006/customXml" ds:itemID="{61629BBA-9806-448B-A57D-35DD31FBD6BA}">
  <ds:schemaRefs>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purl.org/dc/terms/"/>
    <ds:schemaRef ds:uri="http://schemas.microsoft.com/office/2006/documentManagement/types"/>
    <ds:schemaRef ds:uri="f14eb9da-ad54-42e5-a720-dab823009591"/>
    <ds:schemaRef ds:uri="cd3bb635-6c19-4e21-b028-948a556e86b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OU HEALTH template</Template>
  <TotalTime>6979</TotalTime>
  <Words>2766</Words>
  <Application>Microsoft Office PowerPoint</Application>
  <PresentationFormat>Widescreen</PresentationFormat>
  <Paragraphs>289</Paragraphs>
  <Slides>36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Courier New</vt:lpstr>
      <vt:lpstr>Wingdings</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Crawford, Steven A. (HSC)</dc:creator>
  <cp:lastModifiedBy>Crawford, Steven A. (HSC)</cp:lastModifiedBy>
  <cp:revision>7</cp:revision>
  <cp:lastPrinted>2022-12-30T17:50:46Z</cp:lastPrinted>
  <dcterms:created xsi:type="dcterms:W3CDTF">2025-10-13T22:51:32Z</dcterms:created>
  <dcterms:modified xsi:type="dcterms:W3CDTF">2025-10-26T23:53:34Z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0x0101004137A714BAAD604886DBA609762B84FA</vt:lpwstr>
  </property>
</Properties>
</file>